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86" r:id="rId1"/>
  </p:sldMasterIdLst>
  <p:notesMasterIdLst>
    <p:notesMasterId r:id="rId16"/>
  </p:notesMasterIdLst>
  <p:sldIdLst>
    <p:sldId id="369" r:id="rId2"/>
    <p:sldId id="371" r:id="rId3"/>
    <p:sldId id="347" r:id="rId4"/>
    <p:sldId id="372" r:id="rId5"/>
    <p:sldId id="388" r:id="rId6"/>
    <p:sldId id="392" r:id="rId7"/>
    <p:sldId id="389" r:id="rId8"/>
    <p:sldId id="393" r:id="rId9"/>
    <p:sldId id="390" r:id="rId10"/>
    <p:sldId id="395" r:id="rId11"/>
    <p:sldId id="394" r:id="rId12"/>
    <p:sldId id="386" r:id="rId13"/>
    <p:sldId id="387" r:id="rId14"/>
    <p:sldId id="379" r:id="rId15"/>
  </p:sldIdLst>
  <p:sldSz cx="12192000" cy="6858000"/>
  <p:notesSz cx="9866313" cy="673576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既定のセクション" id="{1C011A38-09F5-4C14-9FD0-3A192A1997F6}">
          <p14:sldIdLst>
            <p14:sldId id="369"/>
            <p14:sldId id="371"/>
            <p14:sldId id="347"/>
            <p14:sldId id="372"/>
            <p14:sldId id="388"/>
            <p14:sldId id="392"/>
            <p14:sldId id="389"/>
            <p14:sldId id="393"/>
            <p14:sldId id="390"/>
            <p14:sldId id="395"/>
            <p14:sldId id="394"/>
            <p14:sldId id="386"/>
            <p14:sldId id="387"/>
            <p14:sldId id="379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122" userDrawn="1">
          <p15:clr>
            <a:srgbClr val="A4A3A4"/>
          </p15:clr>
        </p15:guide>
        <p15:guide id="2" pos="3108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FF"/>
    <a:srgbClr val="FE8A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間スタイル 2 - アクセント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457" autoAdjust="0"/>
    <p:restoredTop sz="96210" autoAdjust="0"/>
  </p:normalViewPr>
  <p:slideViewPr>
    <p:cSldViewPr snapToGrid="0">
      <p:cViewPr varScale="1">
        <p:scale>
          <a:sx n="106" d="100"/>
          <a:sy n="106" d="100"/>
        </p:scale>
        <p:origin x="1026" y="10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756"/>
    </p:cViewPr>
  </p:sorterViewPr>
  <p:notesViewPr>
    <p:cSldViewPr snapToGrid="0" showGuides="1">
      <p:cViewPr varScale="1">
        <p:scale>
          <a:sx n="84" d="100"/>
          <a:sy n="84" d="100"/>
        </p:scale>
        <p:origin x="3828" y="90"/>
      </p:cViewPr>
      <p:guideLst>
        <p:guide orient="horz" pos="2122"/>
        <p:guide pos="310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275402" cy="337958"/>
          </a:xfrm>
          <a:prstGeom prst="rect">
            <a:avLst/>
          </a:prstGeom>
        </p:spPr>
        <p:txBody>
          <a:bodyPr vert="horz" lIns="94864" tIns="47433" rIns="94864" bIns="47433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5588629" y="0"/>
            <a:ext cx="4275402" cy="337958"/>
          </a:xfrm>
          <a:prstGeom prst="rect">
            <a:avLst/>
          </a:prstGeom>
        </p:spPr>
        <p:txBody>
          <a:bodyPr vert="horz" lIns="94864" tIns="47433" rIns="94864" bIns="47433" rtlCol="0"/>
          <a:lstStyle>
            <a:lvl1pPr algn="r">
              <a:defRPr sz="1200"/>
            </a:lvl1pPr>
          </a:lstStyle>
          <a:p>
            <a:fld id="{D68085D6-1328-4B2B-819C-F88929AD972D}" type="datetimeFigureOut">
              <a:rPr kumimoji="1" lang="ja-JP" altLang="en-US" smtClean="0"/>
              <a:t>2020/2/24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2911475" y="841375"/>
            <a:ext cx="4043363" cy="22748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864" tIns="47433" rIns="94864" bIns="47433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986632" y="3241586"/>
            <a:ext cx="7893050" cy="2652207"/>
          </a:xfrm>
          <a:prstGeom prst="rect">
            <a:avLst/>
          </a:prstGeom>
        </p:spPr>
        <p:txBody>
          <a:bodyPr vert="horz" lIns="94864" tIns="47433" rIns="94864" bIns="47433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1" y="6397806"/>
            <a:ext cx="4275402" cy="337957"/>
          </a:xfrm>
          <a:prstGeom prst="rect">
            <a:avLst/>
          </a:prstGeom>
        </p:spPr>
        <p:txBody>
          <a:bodyPr vert="horz" lIns="94864" tIns="47433" rIns="94864" bIns="47433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5588629" y="6397806"/>
            <a:ext cx="4275402" cy="337957"/>
          </a:xfrm>
          <a:prstGeom prst="rect">
            <a:avLst/>
          </a:prstGeom>
        </p:spPr>
        <p:txBody>
          <a:bodyPr vert="horz" lIns="94864" tIns="47433" rIns="94864" bIns="47433" rtlCol="0" anchor="b"/>
          <a:lstStyle>
            <a:lvl1pPr algn="r">
              <a:defRPr sz="1200"/>
            </a:lvl1pPr>
          </a:lstStyle>
          <a:p>
            <a:fld id="{0B311EE7-BE1C-474C-B503-D3110B77622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102744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題目説明</a:t>
            </a:r>
            <a:r>
              <a:rPr kumimoji="1" lang="en-US" altLang="ja-JP" dirty="0"/>
              <a:t>(0:30)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311EE7-BE1C-474C-B503-D3110B776225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755672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流体の対象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311EE7-BE1C-474C-B503-D3110B776225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034688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流体の対象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311EE7-BE1C-474C-B503-D3110B776225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725127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背景と問題設定を説明したのち，</a:t>
            </a:r>
            <a:r>
              <a:rPr kumimoji="1" lang="en-US" altLang="ja-JP" dirty="0"/>
              <a:t>2</a:t>
            </a:r>
            <a:r>
              <a:rPr kumimoji="1" lang="ja-JP" altLang="en-US" dirty="0"/>
              <a:t>つの実験を基に考察を進める</a:t>
            </a:r>
            <a:r>
              <a:rPr kumimoji="1" lang="en-US" altLang="ja-JP" dirty="0"/>
              <a:t>(01:00)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311EE7-BE1C-474C-B503-D3110B776225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587858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背景と問題設定を説明したのち，</a:t>
            </a:r>
            <a:r>
              <a:rPr kumimoji="1" lang="en-US" altLang="ja-JP" dirty="0"/>
              <a:t>2</a:t>
            </a:r>
            <a:r>
              <a:rPr kumimoji="1" lang="ja-JP" altLang="en-US" dirty="0"/>
              <a:t>つの実験を基に考察を進める</a:t>
            </a:r>
            <a:r>
              <a:rPr kumimoji="1" lang="en-US" altLang="ja-JP" dirty="0"/>
              <a:t>(01:00)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311EE7-BE1C-474C-B503-D3110B776225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770878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背景と問題設定を説明したのち，</a:t>
            </a:r>
            <a:r>
              <a:rPr kumimoji="1" lang="en-US" altLang="ja-JP" dirty="0"/>
              <a:t>2</a:t>
            </a:r>
            <a:r>
              <a:rPr kumimoji="1" lang="ja-JP" altLang="en-US" dirty="0"/>
              <a:t>つの実験を基に考察を進める</a:t>
            </a:r>
            <a:r>
              <a:rPr kumimoji="1" lang="en-US" altLang="ja-JP" dirty="0"/>
              <a:t>(01:00)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311EE7-BE1C-474C-B503-D3110B776225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538419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背景と問題設定を説明したのち，</a:t>
            </a:r>
            <a:r>
              <a:rPr kumimoji="1" lang="en-US" altLang="ja-JP" dirty="0"/>
              <a:t>2</a:t>
            </a:r>
            <a:r>
              <a:rPr kumimoji="1" lang="ja-JP" altLang="en-US" dirty="0"/>
              <a:t>つの実験を基に考察を進める</a:t>
            </a:r>
            <a:r>
              <a:rPr kumimoji="1" lang="en-US" altLang="ja-JP" dirty="0"/>
              <a:t>(01:00)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311EE7-BE1C-474C-B503-D3110B776225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125181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背景と問題設定を説明したのち，</a:t>
            </a:r>
            <a:r>
              <a:rPr kumimoji="1" lang="en-US" altLang="ja-JP" dirty="0"/>
              <a:t>2</a:t>
            </a:r>
            <a:r>
              <a:rPr kumimoji="1" lang="ja-JP" altLang="en-US" dirty="0"/>
              <a:t>つの実験を基に考察を進める</a:t>
            </a:r>
            <a:r>
              <a:rPr kumimoji="1" lang="en-US" altLang="ja-JP" dirty="0"/>
              <a:t>(01:00)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311EE7-BE1C-474C-B503-D3110B776225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590537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流体の対象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311EE7-BE1C-474C-B503-D3110B776225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643053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流体の対象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311EE7-BE1C-474C-B503-D3110B776225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328752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流体の対象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311EE7-BE1C-474C-B503-D3110B776225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973555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流体の対象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311EE7-BE1C-474C-B503-D3110B776225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683084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流体の対象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311EE7-BE1C-474C-B503-D3110B776225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451638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流体の対象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311EE7-BE1C-474C-B503-D3110B776225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79942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 dirty="0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CC9077-7E2A-4EEF-86B3-E4009BB8CF7C}" type="datetime1">
              <a:rPr kumimoji="1" lang="ja-JP" altLang="en-US" smtClean="0"/>
              <a:t>2020/2/24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①背景／②アイデア／ ③物体形状表現／ ④データセット／ ⑤結論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78BB1-6FD2-4067-B326-8DA54485A40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16043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F973E-E95C-481F-8E59-3D6E4A401B9F}" type="datetime1">
              <a:rPr kumimoji="1" lang="ja-JP" altLang="en-US" smtClean="0"/>
              <a:t>2020/2/24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①背景／②アイデア／ ③物体形状表現／ ④データセット／ ⑤結論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78BB1-6FD2-4067-B326-8DA54485A40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857490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78468-5ED2-482A-9F18-1EA5E6EA7654}" type="datetime1">
              <a:rPr kumimoji="1" lang="ja-JP" altLang="en-US" smtClean="0"/>
              <a:t>2020/2/24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①背景／②アイデア／ ③物体形状表現／ ④データセット／ ⑤結論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78BB1-6FD2-4067-B326-8DA54485A40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266260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FCBFF5-40B7-4C5F-B142-6C0FA3AFD3E3}" type="datetime1">
              <a:rPr kumimoji="1" lang="ja-JP" altLang="en-US" smtClean="0"/>
              <a:t>2020/2/24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-43130" y="6546122"/>
            <a:ext cx="8153400" cy="365125"/>
          </a:xfrm>
        </p:spPr>
        <p:txBody>
          <a:bodyPr/>
          <a:lstStyle>
            <a:lvl1pPr algn="l">
              <a:defRPr sz="1400"/>
            </a:lvl1pPr>
          </a:lstStyle>
          <a:p>
            <a:r>
              <a:rPr kumimoji="1" lang="ja-JP" altLang="en-US" dirty="0"/>
              <a:t>①背景／②問題設定／ ③実証実験／ ④データセット／ ⑤結論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78BB1-6FD2-4067-B326-8DA54485A40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9900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54254-FC82-45A8-B251-15B4351D92C8}" type="datetime1">
              <a:rPr kumimoji="1" lang="ja-JP" altLang="en-US" smtClean="0"/>
              <a:t>2020/2/24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①背景／②アイデア／ ③物体形状表現／ ④データセット／ ⑤結論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78BB1-6FD2-4067-B326-8DA54485A40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454601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66A04-7187-4F6D-82BB-780EC7214D9F}" type="datetime1">
              <a:rPr kumimoji="1" lang="ja-JP" altLang="en-US" smtClean="0"/>
              <a:t>2020/2/24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①背景／②アイデア／ ③物体形状表現／ ④データセット／ ⑤結論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78BB1-6FD2-4067-B326-8DA54485A40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561791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7102B-93FB-4E32-9D14-EF0510E2F3FC}" type="datetime1">
              <a:rPr kumimoji="1" lang="ja-JP" altLang="en-US" smtClean="0"/>
              <a:t>2020/2/24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①背景／②アイデア／ ③物体形状表現／ ④データセット／ ⑤結論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78BB1-6FD2-4067-B326-8DA54485A40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955652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08B80-2514-43AE-98F5-1A51C5AD6E86}" type="datetime1">
              <a:rPr kumimoji="1" lang="ja-JP" altLang="en-US" smtClean="0"/>
              <a:t>2020/2/24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①背景／②アイデア／ ③物体形状表現／ ④データセット／ ⑤結論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78BB1-6FD2-4067-B326-8DA54485A40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261036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81761-D134-44DD-8BFE-D3CFF1EEF109}" type="datetime1">
              <a:rPr kumimoji="1" lang="ja-JP" altLang="en-US" smtClean="0"/>
              <a:t>2020/2/24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①背景／②アイデア／ ③物体形状表現／ ④データセット／ ⑤結論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78BB1-6FD2-4067-B326-8DA54485A40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091086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FACCE-A3BF-4BFE-863B-973E1948B531}" type="datetime1">
              <a:rPr kumimoji="1" lang="ja-JP" altLang="en-US" smtClean="0"/>
              <a:t>2020/2/24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①背景／②アイデア／ ③物体形状表現／ ④データセット／ ⑤結論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78BB1-6FD2-4067-B326-8DA54485A40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411587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2B92FA-62C9-4A85-89B8-0AEB21D8340C}" type="datetime1">
              <a:rPr kumimoji="1" lang="ja-JP" altLang="en-US" smtClean="0"/>
              <a:t>2020/2/24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①背景／②アイデア／ ③物体形状表現／ ④データセット／ ⑤結論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78BB1-6FD2-4067-B326-8DA54485A40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239932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4B9C56-53C9-4005-8B76-D69FCD443085}" type="datetime1">
              <a:rPr kumimoji="1" lang="ja-JP" altLang="en-US" smtClean="0"/>
              <a:t>2020/2/24</a:t>
            </a:fld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kumimoji="1" lang="ja-JP" altLang="en-US"/>
              <a:t>①背景／②アイデア／ ③物体形状表現／ ④データセット／ ⑤結論</a:t>
            </a:r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878BB1-6FD2-4067-B326-8DA54485A403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890163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7" r:id="rId1"/>
    <p:sldLayoutId id="2147483788" r:id="rId2"/>
    <p:sldLayoutId id="2147483789" r:id="rId3"/>
    <p:sldLayoutId id="2147483790" r:id="rId4"/>
    <p:sldLayoutId id="2147483791" r:id="rId5"/>
    <p:sldLayoutId id="2147483792" r:id="rId6"/>
    <p:sldLayoutId id="2147483793" r:id="rId7"/>
    <p:sldLayoutId id="2147483794" r:id="rId8"/>
    <p:sldLayoutId id="2147483795" r:id="rId9"/>
    <p:sldLayoutId id="2147483796" r:id="rId10"/>
    <p:sldLayoutId id="2147483797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gi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.gif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gif"/><Relationship Id="rId4" Type="http://schemas.openxmlformats.org/officeDocument/2006/relationships/image" Target="../media/image7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34F869C-83AC-4887-A0F7-FED94BC8A8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270416"/>
            <a:ext cx="12192000" cy="2387600"/>
          </a:xfrm>
        </p:spPr>
        <p:txBody>
          <a:bodyPr>
            <a:noAutofit/>
          </a:bodyPr>
          <a:lstStyle/>
          <a:p>
            <a:r>
              <a:rPr kumimoji="1" lang="en-US" altLang="ja-JP" dirty="0">
                <a:latin typeface="+mn-ea"/>
                <a:ea typeface="+mn-ea"/>
              </a:rPr>
              <a:t>CFD</a:t>
            </a:r>
            <a:r>
              <a:rPr kumimoji="1" lang="ja-JP" altLang="en-US" dirty="0">
                <a:latin typeface="+mn-ea"/>
                <a:ea typeface="+mn-ea"/>
              </a:rPr>
              <a:t>勉強会</a:t>
            </a:r>
            <a:endParaRPr kumimoji="1" lang="ja-JP" altLang="en-US" sz="4000" dirty="0">
              <a:latin typeface="+mn-ea"/>
              <a:ea typeface="+mn-ea"/>
            </a:endParaRP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D142457D-DB20-4A8D-A360-B9ACFCDC72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0684"/>
            <a:ext cx="9144000" cy="1655762"/>
          </a:xfrm>
        </p:spPr>
        <p:txBody>
          <a:bodyPr>
            <a:normAutofit/>
          </a:bodyPr>
          <a:lstStyle/>
          <a:p>
            <a:r>
              <a:rPr kumimoji="1" lang="ja-JP" altLang="en-US" sz="2000" dirty="0">
                <a:latin typeface="游明朝 Light" panose="02020300000000000000" pitchFamily="18" charset="-128"/>
                <a:ea typeface="游明朝 Light" panose="02020300000000000000" pitchFamily="18" charset="-128"/>
              </a:rPr>
              <a:t>東北大学大学院 情報科学研究科 応用情報科学専攻</a:t>
            </a:r>
            <a:endParaRPr kumimoji="1" lang="en-US" altLang="ja-JP" sz="2000" dirty="0">
              <a:latin typeface="游明朝 Light" panose="02020300000000000000" pitchFamily="18" charset="-128"/>
              <a:ea typeface="游明朝 Light" panose="02020300000000000000" pitchFamily="18" charset="-128"/>
            </a:endParaRPr>
          </a:p>
          <a:p>
            <a:r>
              <a:rPr lang="ja-JP" altLang="en-US" sz="2000" dirty="0">
                <a:latin typeface="游明朝 Light" panose="02020300000000000000" pitchFamily="18" charset="-128"/>
                <a:ea typeface="游明朝 Light" panose="02020300000000000000" pitchFamily="18" charset="-128"/>
              </a:rPr>
              <a:t>服部・廣田研究室</a:t>
            </a:r>
            <a:endParaRPr lang="en-US" altLang="ja-JP" sz="2000" dirty="0">
              <a:latin typeface="游明朝 Light" panose="02020300000000000000" pitchFamily="18" charset="-128"/>
              <a:ea typeface="游明朝 Light" panose="02020300000000000000" pitchFamily="18" charset="-128"/>
            </a:endParaRPr>
          </a:p>
          <a:p>
            <a:endParaRPr lang="en-US" altLang="ja-JP" sz="2000" dirty="0">
              <a:latin typeface="游明朝 Light" panose="02020300000000000000" pitchFamily="18" charset="-128"/>
              <a:ea typeface="游明朝 Light" panose="02020300000000000000" pitchFamily="18" charset="-128"/>
            </a:endParaRPr>
          </a:p>
          <a:p>
            <a:r>
              <a:rPr lang="en-US" altLang="ja-JP" sz="2000" dirty="0">
                <a:latin typeface="游明朝 Light" panose="02020300000000000000" pitchFamily="18" charset="-128"/>
                <a:ea typeface="游明朝 Light" panose="02020300000000000000" pitchFamily="18" charset="-128"/>
              </a:rPr>
              <a:t>B8IM4031</a:t>
            </a:r>
            <a:r>
              <a:rPr lang="ja-JP" altLang="en-US" sz="2000" dirty="0">
                <a:latin typeface="游明朝 Light" panose="02020300000000000000" pitchFamily="18" charset="-128"/>
                <a:ea typeface="游明朝 Light" panose="02020300000000000000" pitchFamily="18" charset="-128"/>
              </a:rPr>
              <a:t>　豊田 耀山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BA2BA19-5FE8-4CD1-9B78-FD503F89ECF7}"/>
              </a:ext>
            </a:extLst>
          </p:cNvPr>
          <p:cNvSpPr txBox="1"/>
          <p:nvPr/>
        </p:nvSpPr>
        <p:spPr>
          <a:xfrm>
            <a:off x="10036772" y="668622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2020.02.25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3025028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CF0FE2F-521F-43C4-A4FA-9806ED3AA9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2.3	</a:t>
            </a:r>
            <a:r>
              <a:rPr kumimoji="1" lang="ja-JP" altLang="en-US" dirty="0"/>
              <a:t>楕円型方程式の数値</a:t>
            </a:r>
            <a:r>
              <a:rPr lang="ja-JP" altLang="en-US" dirty="0"/>
              <a:t>解法（</a:t>
            </a:r>
            <a:r>
              <a:rPr lang="en-US" altLang="ja-JP" dirty="0"/>
              <a:t>2/2</a:t>
            </a:r>
            <a:r>
              <a:rPr lang="ja-JP" altLang="en-US" dirty="0"/>
              <a:t>）</a:t>
            </a:r>
            <a:endParaRPr kumimoji="1" lang="ja-JP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E28381EC-519A-4A56-A509-7063CC47E79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ja-JP" altLang="en-US" sz="2400" dirty="0">
                    <a:latin typeface="游明朝" panose="02020400000000000000" pitchFamily="18" charset="-128"/>
                    <a:ea typeface="游明朝" panose="02020400000000000000" pitchFamily="18" charset="-128"/>
                  </a:rPr>
                  <a:t>・</a:t>
                </a:r>
                <a:r>
                  <a:rPr lang="en-US" altLang="ja-JP" sz="2400" dirty="0">
                    <a:latin typeface="游明朝" panose="02020400000000000000" pitchFamily="18" charset="-128"/>
                    <a:ea typeface="游明朝" panose="02020400000000000000" pitchFamily="18" charset="-128"/>
                  </a:rPr>
                  <a:t>ADI</a:t>
                </a:r>
                <a:r>
                  <a:rPr lang="ja-JP" altLang="en-US" sz="2400" dirty="0">
                    <a:latin typeface="游明朝" panose="02020400000000000000" pitchFamily="18" charset="-128"/>
                    <a:ea typeface="游明朝" panose="02020400000000000000" pitchFamily="18" charset="-128"/>
                  </a:rPr>
                  <a:t>法</a:t>
                </a:r>
                <a:r>
                  <a:rPr lang="en-US" altLang="ja-JP" sz="2400" dirty="0">
                    <a:latin typeface="游明朝" panose="02020400000000000000" pitchFamily="18" charset="-128"/>
                    <a:ea typeface="游明朝" panose="02020400000000000000" pitchFamily="18" charset="-128"/>
                  </a:rPr>
                  <a:t>(Alternating Direction Implicit)</a:t>
                </a:r>
              </a:p>
              <a:p>
                <a:pPr marL="0" indent="0">
                  <a:buNone/>
                </a:pPr>
                <a:r>
                  <a:rPr lang="en-US" altLang="ja-JP" sz="2400" dirty="0">
                    <a:latin typeface="游明朝" panose="02020400000000000000" pitchFamily="18" charset="-128"/>
                    <a:ea typeface="游明朝" panose="02020400000000000000" pitchFamily="18" charset="-128"/>
                  </a:rPr>
                  <a:t>	</a:t>
                </a:r>
                <a:r>
                  <a:rPr lang="ja-JP" altLang="en-US" sz="2400" dirty="0">
                    <a:latin typeface="游明朝" panose="02020400000000000000" pitchFamily="18" charset="-128"/>
                    <a:ea typeface="游明朝" panose="02020400000000000000" pitchFamily="18" charset="-128"/>
                  </a:rPr>
                  <a:t>・</a:t>
                </a:r>
                <a:r>
                  <a:rPr lang="en-US" altLang="ja-JP" sz="2400" dirty="0" err="1">
                    <a:latin typeface="游明朝" panose="02020400000000000000" pitchFamily="18" charset="-128"/>
                    <a:ea typeface="游明朝" panose="02020400000000000000" pitchFamily="18" charset="-128"/>
                  </a:rPr>
                  <a:t>xyz</a:t>
                </a:r>
                <a:r>
                  <a:rPr lang="ja-JP" altLang="en-US" sz="2400" dirty="0">
                    <a:latin typeface="游明朝" panose="02020400000000000000" pitchFamily="18" charset="-128"/>
                    <a:ea typeface="游明朝" panose="02020400000000000000" pitchFamily="18" charset="-128"/>
                  </a:rPr>
                  <a:t>各方向を独立して陰解法で解く手法</a:t>
                </a:r>
                <a:r>
                  <a:rPr lang="en-US" altLang="ja-JP" sz="2400" dirty="0">
                    <a:latin typeface="游明朝" panose="02020400000000000000" pitchFamily="18" charset="-128"/>
                    <a:ea typeface="游明朝" panose="02020400000000000000" pitchFamily="18" charset="-128"/>
                  </a:rPr>
                  <a:t>(</a:t>
                </a:r>
                <a:r>
                  <a:rPr lang="ja-JP" altLang="en-US" sz="2400" dirty="0">
                    <a:latin typeface="游明朝" panose="02020400000000000000" pitchFamily="18" charset="-128"/>
                    <a:ea typeface="游明朝" panose="02020400000000000000" pitchFamily="18" charset="-128"/>
                  </a:rPr>
                  <a:t>慣れると超便利</a:t>
                </a:r>
                <a:r>
                  <a:rPr lang="en-US" altLang="ja-JP" sz="2400" dirty="0">
                    <a:latin typeface="游明朝" panose="02020400000000000000" pitchFamily="18" charset="-128"/>
                    <a:ea typeface="游明朝" panose="02020400000000000000" pitchFamily="18" charset="-128"/>
                  </a:rPr>
                  <a:t>)</a:t>
                </a:r>
              </a:p>
              <a:p>
                <a:pPr marL="0" indent="0">
                  <a:buNone/>
                </a:pPr>
                <a:endParaRPr lang="en-US" altLang="ja-JP" sz="2400" dirty="0">
                  <a:latin typeface="游明朝" panose="02020400000000000000" pitchFamily="18" charset="-128"/>
                  <a:ea typeface="游明朝" panose="02020400000000000000" pitchFamily="18" charset="-128"/>
                </a:endParaRPr>
              </a:p>
              <a:p>
                <a:pPr marL="0" indent="0">
                  <a:buNone/>
                </a:pPr>
                <a:r>
                  <a:rPr lang="ja-JP" altLang="en-US" sz="2400" dirty="0">
                    <a:latin typeface="游明朝" panose="02020400000000000000" pitchFamily="18" charset="-128"/>
                    <a:ea typeface="游明朝" panose="02020400000000000000" pitchFamily="18" charset="-128"/>
                  </a:rPr>
                  <a:t>・</a:t>
                </a:r>
                <a14:m>
                  <m:oMath xmlns:m="http://schemas.openxmlformats.org/officeDocument/2006/math">
                    <m:r>
                      <a:rPr lang="en-US" altLang="ja-JP" sz="2400" b="0" i="1" smtClean="0">
                        <a:latin typeface="Cambria Math" panose="02040503050406030204" pitchFamily="18" charset="0"/>
                        <a:ea typeface="游明朝" panose="02020400000000000000" pitchFamily="18" charset="-128"/>
                      </a:rPr>
                      <m:t>𝛿</m:t>
                    </m:r>
                  </m:oMath>
                </a14:m>
                <a:r>
                  <a:rPr lang="ja-JP" altLang="en-US" sz="2400" dirty="0">
                    <a:latin typeface="游明朝" panose="02020400000000000000" pitchFamily="18" charset="-128"/>
                    <a:ea typeface="游明朝" panose="02020400000000000000" pitchFamily="18" charset="-128"/>
                  </a:rPr>
                  <a:t>形式</a:t>
                </a:r>
                <a:r>
                  <a:rPr lang="en-US" altLang="ja-JP" sz="2400" dirty="0">
                    <a:latin typeface="游明朝" panose="02020400000000000000" pitchFamily="18" charset="-128"/>
                    <a:ea typeface="游明朝" panose="02020400000000000000" pitchFamily="18" charset="-128"/>
                  </a:rPr>
                  <a:t>(</a:t>
                </a:r>
                <a:r>
                  <a:rPr lang="ja-JP" altLang="en-US" sz="2400" dirty="0">
                    <a:latin typeface="游明朝" panose="02020400000000000000" pitchFamily="18" charset="-128"/>
                    <a:ea typeface="游明朝" panose="02020400000000000000" pitchFamily="18" charset="-128"/>
                  </a:rPr>
                  <a:t>残差形式</a:t>
                </a:r>
                <a:r>
                  <a:rPr lang="en-US" altLang="ja-JP" sz="2400" dirty="0">
                    <a:latin typeface="游明朝" panose="02020400000000000000" pitchFamily="18" charset="-128"/>
                    <a:ea typeface="游明朝" panose="02020400000000000000" pitchFamily="18" charset="-128"/>
                  </a:rPr>
                  <a:t>)</a:t>
                </a:r>
              </a:p>
              <a:p>
                <a:pPr marL="0" indent="0">
                  <a:buNone/>
                </a:pPr>
                <a:r>
                  <a:rPr lang="en-US" altLang="ja-JP" sz="2400" dirty="0">
                    <a:latin typeface="游明朝" panose="02020400000000000000" pitchFamily="18" charset="-128"/>
                    <a:ea typeface="游明朝" panose="02020400000000000000" pitchFamily="18" charset="-128"/>
                  </a:rPr>
                  <a:t>	</a:t>
                </a:r>
                <a:r>
                  <a:rPr lang="en-US" altLang="ja-JP" sz="2400" dirty="0">
                    <a:ea typeface="游明朝" panose="02020400000000000000" pitchFamily="18" charset="-128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ja-JP" sz="2400" i="1">
                        <a:latin typeface="Cambria Math" panose="02040503050406030204" pitchFamily="18" charset="0"/>
                        <a:ea typeface="游明朝" panose="02020400000000000000" pitchFamily="18" charset="-128"/>
                      </a:rPr>
                      <m:t>𝛿</m:t>
                    </m:r>
                    <m:sSup>
                      <m:sSupPr>
                        <m:ctrlPr>
                          <a:rPr lang="en-US" altLang="ja-JP" sz="2400" b="0" i="1" smtClean="0">
                            <a:latin typeface="Cambria Math" panose="02040503050406030204" pitchFamily="18" charset="0"/>
                            <a:ea typeface="游明朝" panose="02020400000000000000" pitchFamily="18" charset="-128"/>
                          </a:rPr>
                        </m:ctrlPr>
                      </m:sSupPr>
                      <m:e>
                        <m:r>
                          <a:rPr lang="en-US" altLang="ja-JP" sz="2400" b="0" i="1" smtClean="0">
                            <a:latin typeface="Cambria Math" panose="02040503050406030204" pitchFamily="18" charset="0"/>
                            <a:ea typeface="游明朝" panose="02020400000000000000" pitchFamily="18" charset="-128"/>
                          </a:rPr>
                          <m:t>𝜙</m:t>
                        </m:r>
                      </m:e>
                      <m:sup>
                        <m:r>
                          <a:rPr lang="en-US" altLang="ja-JP" sz="2400" b="0" i="1" smtClean="0">
                            <a:latin typeface="Cambria Math" panose="02040503050406030204" pitchFamily="18" charset="0"/>
                            <a:ea typeface="游明朝" panose="02020400000000000000" pitchFamily="18" charset="-128"/>
                          </a:rPr>
                          <m:t>𝑛</m:t>
                        </m:r>
                      </m:sup>
                    </m:sSup>
                    <m:r>
                      <a:rPr lang="en-US" altLang="ja-JP" sz="2400" b="0" i="1" smtClean="0">
                        <a:latin typeface="Cambria Math" panose="02040503050406030204" pitchFamily="18" charset="0"/>
                        <a:ea typeface="游明朝" panose="02020400000000000000" pitchFamily="18" charset="-128"/>
                      </a:rPr>
                      <m:t>=</m:t>
                    </m:r>
                    <m:sSup>
                      <m:sSupPr>
                        <m:ctrlPr>
                          <a:rPr lang="en-US" altLang="ja-JP" sz="2400" b="0" i="1" smtClean="0">
                            <a:latin typeface="Cambria Math" panose="02040503050406030204" pitchFamily="18" charset="0"/>
                            <a:ea typeface="游明朝" panose="02020400000000000000" pitchFamily="18" charset="-128"/>
                          </a:rPr>
                        </m:ctrlPr>
                      </m:sSupPr>
                      <m:e>
                        <m:r>
                          <a:rPr lang="en-US" altLang="ja-JP" sz="2400" b="0" i="1" smtClean="0">
                            <a:latin typeface="Cambria Math" panose="02040503050406030204" pitchFamily="18" charset="0"/>
                            <a:ea typeface="游明朝" panose="02020400000000000000" pitchFamily="18" charset="-128"/>
                          </a:rPr>
                          <m:t>𝜙</m:t>
                        </m:r>
                      </m:e>
                      <m:sup>
                        <m:r>
                          <a:rPr lang="en-US" altLang="ja-JP" sz="2400" b="0" i="1" smtClean="0">
                            <a:latin typeface="Cambria Math" panose="02040503050406030204" pitchFamily="18" charset="0"/>
                            <a:ea typeface="游明朝" panose="02020400000000000000" pitchFamily="18" charset="-128"/>
                          </a:rPr>
                          <m:t>𝑛</m:t>
                        </m:r>
                        <m:r>
                          <a:rPr lang="en-US" altLang="ja-JP" sz="2400" b="0" i="1" smtClean="0">
                            <a:latin typeface="Cambria Math" panose="02040503050406030204" pitchFamily="18" charset="0"/>
                            <a:ea typeface="游明朝" panose="02020400000000000000" pitchFamily="18" charset="-128"/>
                          </a:rPr>
                          <m:t>+1</m:t>
                        </m:r>
                      </m:sup>
                    </m:sSup>
                    <m:r>
                      <a:rPr lang="en-US" altLang="ja-JP" sz="2400" b="0" i="1" smtClean="0">
                        <a:latin typeface="Cambria Math" panose="02040503050406030204" pitchFamily="18" charset="0"/>
                        <a:ea typeface="游明朝" panose="02020400000000000000" pitchFamily="18" charset="-128"/>
                      </a:rPr>
                      <m:t>−</m:t>
                    </m:r>
                    <m:sSup>
                      <m:sSupPr>
                        <m:ctrlPr>
                          <a:rPr lang="en-US" altLang="ja-JP" sz="2400" b="0" i="1" smtClean="0">
                            <a:latin typeface="Cambria Math" panose="02040503050406030204" pitchFamily="18" charset="0"/>
                            <a:ea typeface="游明朝" panose="02020400000000000000" pitchFamily="18" charset="-128"/>
                          </a:rPr>
                        </m:ctrlPr>
                      </m:sSupPr>
                      <m:e>
                        <m:r>
                          <a:rPr lang="en-US" altLang="ja-JP" sz="2400" b="0" i="1" smtClean="0">
                            <a:latin typeface="Cambria Math" panose="02040503050406030204" pitchFamily="18" charset="0"/>
                            <a:ea typeface="游明朝" panose="02020400000000000000" pitchFamily="18" charset="-128"/>
                          </a:rPr>
                          <m:t>𝜙</m:t>
                        </m:r>
                      </m:e>
                      <m:sup>
                        <m:r>
                          <a:rPr lang="en-US" altLang="ja-JP" sz="2400" b="0" i="1" smtClean="0">
                            <a:latin typeface="Cambria Math" panose="02040503050406030204" pitchFamily="18" charset="0"/>
                            <a:ea typeface="游明朝" panose="02020400000000000000" pitchFamily="18" charset="-128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ja-JP" altLang="en-US" sz="2400" dirty="0">
                    <a:latin typeface="游明朝" panose="02020400000000000000" pitchFamily="18" charset="-128"/>
                    <a:ea typeface="游明朝" panose="02020400000000000000" pitchFamily="18" charset="-128"/>
                  </a:rPr>
                  <a:t>により式を書き直す定常解法</a:t>
                </a:r>
                <a:endParaRPr lang="en-US" altLang="ja-JP" sz="2400" dirty="0">
                  <a:latin typeface="游明朝" panose="02020400000000000000" pitchFamily="18" charset="-128"/>
                  <a:ea typeface="游明朝" panose="02020400000000000000" pitchFamily="18" charset="-128"/>
                </a:endParaRPr>
              </a:p>
              <a:p>
                <a:pPr marL="0" indent="0">
                  <a:buNone/>
                </a:pPr>
                <a:endParaRPr lang="en-US" altLang="ja-JP" sz="2400" dirty="0">
                  <a:latin typeface="游明朝" panose="02020400000000000000" pitchFamily="18" charset="-128"/>
                  <a:ea typeface="游明朝" panose="02020400000000000000" pitchFamily="18" charset="-128"/>
                </a:endParaRPr>
              </a:p>
              <a:p>
                <a:pPr marL="0" indent="0">
                  <a:buNone/>
                </a:pPr>
                <a:r>
                  <a:rPr lang="ja-JP" altLang="en-US" sz="2400" dirty="0">
                    <a:latin typeface="游明朝" panose="02020400000000000000" pitchFamily="18" charset="-128"/>
                    <a:ea typeface="游明朝" panose="02020400000000000000" pitchFamily="18" charset="-128"/>
                  </a:rPr>
                  <a:t>・</a:t>
                </a:r>
                <a:r>
                  <a:rPr lang="en-US" altLang="ja-JP" sz="2400" dirty="0">
                    <a:latin typeface="游明朝" panose="02020400000000000000" pitchFamily="18" charset="-128"/>
                    <a:ea typeface="游明朝" panose="02020400000000000000" pitchFamily="18" charset="-128"/>
                  </a:rPr>
                  <a:t>IAF</a:t>
                </a:r>
                <a:r>
                  <a:rPr lang="ja-JP" altLang="en-US" sz="2400" dirty="0">
                    <a:latin typeface="游明朝" panose="02020400000000000000" pitchFamily="18" charset="-128"/>
                    <a:ea typeface="游明朝" panose="02020400000000000000" pitchFamily="18" charset="-128"/>
                  </a:rPr>
                  <a:t>法</a:t>
                </a:r>
                <a:r>
                  <a:rPr lang="en-US" altLang="ja-JP" sz="2400" dirty="0">
                    <a:latin typeface="游明朝" panose="02020400000000000000" pitchFamily="18" charset="-128"/>
                    <a:ea typeface="游明朝" panose="02020400000000000000" pitchFamily="18" charset="-128"/>
                  </a:rPr>
                  <a:t>(Implicit Approximation Factorization)</a:t>
                </a:r>
              </a:p>
              <a:p>
                <a:pPr marL="0" indent="0">
                  <a:buNone/>
                </a:pPr>
                <a:r>
                  <a:rPr lang="en-US" altLang="ja-JP" sz="2400" dirty="0">
                    <a:latin typeface="游明朝" panose="02020400000000000000" pitchFamily="18" charset="-128"/>
                    <a:ea typeface="游明朝" panose="02020400000000000000" pitchFamily="18" charset="-128"/>
                  </a:rPr>
                  <a:t>	</a:t>
                </a:r>
                <a:r>
                  <a:rPr lang="ja-JP" altLang="en-US" sz="2400" dirty="0">
                    <a:latin typeface="游明朝" panose="02020400000000000000" pitchFamily="18" charset="-128"/>
                    <a:ea typeface="游明朝" panose="02020400000000000000" pitchFamily="18" charset="-128"/>
                  </a:rPr>
                  <a:t>・</a:t>
                </a:r>
                <a:r>
                  <a:rPr lang="en-US" altLang="ja-JP" sz="2400" dirty="0">
                    <a:latin typeface="游明朝" panose="02020400000000000000" pitchFamily="18" charset="-128"/>
                    <a:ea typeface="游明朝" panose="02020400000000000000" pitchFamily="18" charset="-128"/>
                  </a:rPr>
                  <a:t>(</a:t>
                </a:r>
                <a:r>
                  <a:rPr lang="ja-JP" altLang="en-US" sz="2400" dirty="0">
                    <a:latin typeface="游明朝" panose="02020400000000000000" pitchFamily="18" charset="-128"/>
                    <a:ea typeface="游明朝" panose="02020400000000000000" pitchFamily="18" charset="-128"/>
                  </a:rPr>
                  <a:t>数値的な式</a:t>
                </a:r>
                <a:r>
                  <a:rPr lang="en-US" altLang="ja-JP" sz="2400" dirty="0">
                    <a:latin typeface="游明朝" panose="02020400000000000000" pitchFamily="18" charset="-128"/>
                    <a:ea typeface="游明朝" panose="02020400000000000000" pitchFamily="18" charset="-128"/>
                  </a:rPr>
                  <a:t>)=(</a:t>
                </a:r>
                <a:r>
                  <a:rPr lang="ja-JP" altLang="en-US" sz="2400" dirty="0">
                    <a:latin typeface="游明朝" panose="02020400000000000000" pitchFamily="18" charset="-128"/>
                    <a:ea typeface="游明朝" panose="02020400000000000000" pitchFamily="18" charset="-128"/>
                  </a:rPr>
                  <a:t>物理的に意味のある式</a:t>
                </a:r>
                <a:r>
                  <a:rPr lang="en-US" altLang="ja-JP" sz="2400" dirty="0">
                    <a:latin typeface="游明朝" panose="02020400000000000000" pitchFamily="18" charset="-128"/>
                    <a:ea typeface="游明朝" panose="02020400000000000000" pitchFamily="18" charset="-128"/>
                  </a:rPr>
                  <a:t>)</a:t>
                </a:r>
                <a:r>
                  <a:rPr lang="ja-JP" altLang="en-US" sz="2400" dirty="0">
                    <a:latin typeface="游明朝" panose="02020400000000000000" pitchFamily="18" charset="-128"/>
                    <a:ea typeface="游明朝" panose="02020400000000000000" pitchFamily="18" charset="-128"/>
                  </a:rPr>
                  <a:t>の形に変形</a:t>
                </a:r>
                <a:endParaRPr lang="en-US" altLang="ja-JP" sz="2400" dirty="0">
                  <a:latin typeface="游明朝" panose="02020400000000000000" pitchFamily="18" charset="-128"/>
                  <a:ea typeface="游明朝" panose="02020400000000000000" pitchFamily="18" charset="-128"/>
                </a:endParaRPr>
              </a:p>
              <a:p>
                <a:pPr marL="0" indent="0">
                  <a:buNone/>
                </a:pPr>
                <a:r>
                  <a:rPr lang="en-US" altLang="ja-JP" sz="2400" dirty="0">
                    <a:latin typeface="游明朝" panose="02020400000000000000" pitchFamily="18" charset="-128"/>
                    <a:ea typeface="游明朝" panose="02020400000000000000" pitchFamily="18" charset="-128"/>
                  </a:rPr>
                  <a:t>	</a:t>
                </a:r>
                <a:r>
                  <a:rPr lang="ja-JP" altLang="en-US" sz="2400" dirty="0">
                    <a:latin typeface="游明朝" panose="02020400000000000000" pitchFamily="18" charset="-128"/>
                    <a:ea typeface="游明朝" panose="02020400000000000000" pitchFamily="18" charset="-128"/>
                  </a:rPr>
                  <a:t>・左辺に誤差オーダーの項を加えて近似因数分解</a:t>
                </a:r>
                <a:endParaRPr lang="en-US" altLang="ja-JP" sz="2400" dirty="0">
                  <a:latin typeface="游明朝" panose="02020400000000000000" pitchFamily="18" charset="-128"/>
                  <a:ea typeface="游明朝" panose="02020400000000000000" pitchFamily="18" charset="-128"/>
                </a:endParaRPr>
              </a:p>
              <a:p>
                <a:pPr marL="0" indent="0">
                  <a:buNone/>
                </a:pPr>
                <a:r>
                  <a:rPr lang="en-US" altLang="ja-JP" sz="2400" dirty="0">
                    <a:latin typeface="游明朝" panose="02020400000000000000" pitchFamily="18" charset="-128"/>
                    <a:ea typeface="游明朝" panose="02020400000000000000" pitchFamily="18" charset="-128"/>
                  </a:rPr>
                  <a:t>	</a:t>
                </a:r>
                <a:r>
                  <a:rPr lang="ja-JP" altLang="en-US" sz="2400" dirty="0">
                    <a:latin typeface="游明朝" panose="02020400000000000000" pitchFamily="18" charset="-128"/>
                    <a:ea typeface="游明朝" panose="02020400000000000000" pitchFamily="18" charset="-128"/>
                  </a:rPr>
                  <a:t>→</a:t>
                </a:r>
                <a:r>
                  <a:rPr lang="en-US" altLang="ja-JP" sz="2400" dirty="0">
                    <a:latin typeface="游明朝" panose="02020400000000000000" pitchFamily="18" charset="-128"/>
                    <a:ea typeface="游明朝" panose="02020400000000000000" pitchFamily="18" charset="-128"/>
                  </a:rPr>
                  <a:t>ADI</a:t>
                </a:r>
                <a:r>
                  <a:rPr lang="ja-JP" altLang="en-US" sz="2400" dirty="0">
                    <a:latin typeface="游明朝" panose="02020400000000000000" pitchFamily="18" charset="-128"/>
                    <a:ea typeface="游明朝" panose="02020400000000000000" pitchFamily="18" charset="-128"/>
                  </a:rPr>
                  <a:t>と組み合わせると強力</a:t>
                </a:r>
                <a:endParaRPr lang="en-US" altLang="ja-JP" sz="2400" dirty="0">
                  <a:latin typeface="游明朝" panose="02020400000000000000" pitchFamily="18" charset="-128"/>
                  <a:ea typeface="游明朝" panose="02020400000000000000" pitchFamily="18" charset="-128"/>
                </a:endParaRPr>
              </a:p>
              <a:p>
                <a:pPr marL="0" indent="0">
                  <a:buNone/>
                </a:pPr>
                <a:r>
                  <a:rPr lang="en-US" altLang="ja-JP" sz="2400" dirty="0">
                    <a:latin typeface="游明朝" panose="02020400000000000000" pitchFamily="18" charset="-128"/>
                    <a:ea typeface="游明朝" panose="02020400000000000000" pitchFamily="18" charset="-128"/>
                  </a:rPr>
                  <a:t>	</a:t>
                </a:r>
                <a:r>
                  <a:rPr lang="ja-JP" altLang="en-US" sz="2400" dirty="0">
                    <a:latin typeface="游明朝" panose="02020400000000000000" pitchFamily="18" charset="-128"/>
                    <a:ea typeface="游明朝" panose="02020400000000000000" pitchFamily="18" charset="-128"/>
                  </a:rPr>
                  <a:t>基本的には定常解法だが，工夫すると非定常解法になる</a:t>
                </a:r>
                <a:endParaRPr lang="en-US" altLang="ja-JP" sz="2400" dirty="0">
                  <a:latin typeface="游明朝" panose="02020400000000000000" pitchFamily="18" charset="-128"/>
                  <a:ea typeface="游明朝" panose="02020400000000000000" pitchFamily="18" charset="-128"/>
                </a:endParaRPr>
              </a:p>
              <a:p>
                <a:pPr marL="0" indent="0">
                  <a:buNone/>
                </a:pPr>
                <a:endParaRPr lang="en-US" altLang="ja-JP" sz="2400" dirty="0">
                  <a:latin typeface="游明朝" panose="02020400000000000000" pitchFamily="18" charset="-128"/>
                  <a:ea typeface="游明朝" panose="02020400000000000000" pitchFamily="18" charset="-128"/>
                </a:endParaRPr>
              </a:p>
            </p:txBody>
          </p:sp>
        </mc:Choice>
        <mc:Fallback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E28381EC-519A-4A56-A509-7063CC47E79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3"/>
                <a:stretch>
                  <a:fillRect l="-928" t="-1574" b="-181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23ACA39E-2829-473E-8FBF-61A17625B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78BB1-6FD2-4067-B326-8DA54485A403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964601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CF0FE2F-521F-43C4-A4FA-9806ED3AA9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2.4	</a:t>
            </a:r>
            <a:r>
              <a:rPr kumimoji="1" lang="ja-JP" altLang="en-US" dirty="0"/>
              <a:t>まとめ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28381EC-519A-4A56-A509-7063CC47E7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sz="2400" dirty="0">
                <a:latin typeface="游明朝" panose="02020400000000000000" pitchFamily="18" charset="-128"/>
                <a:ea typeface="游明朝" panose="02020400000000000000" pitchFamily="18" charset="-128"/>
              </a:rPr>
              <a:t>（依存領域）：空間中のある</a:t>
            </a:r>
            <a:r>
              <a:rPr lang="en-US" altLang="ja-JP" sz="2400" dirty="0">
                <a:latin typeface="游明朝" panose="02020400000000000000" pitchFamily="18" charset="-128"/>
                <a:ea typeface="游明朝" panose="02020400000000000000" pitchFamily="18" charset="-128"/>
              </a:rPr>
              <a:t>1</a:t>
            </a:r>
            <a:r>
              <a:rPr lang="ja-JP" altLang="en-US" sz="2400" dirty="0">
                <a:latin typeface="游明朝" panose="02020400000000000000" pitchFamily="18" charset="-128"/>
                <a:ea typeface="游明朝" panose="02020400000000000000" pitchFamily="18" charset="-128"/>
              </a:rPr>
              <a:t>点の値は次の領域に依存する</a:t>
            </a:r>
            <a:endParaRPr lang="en-US" altLang="ja-JP" sz="2400" dirty="0">
              <a:latin typeface="游明朝" panose="02020400000000000000" pitchFamily="18" charset="-128"/>
              <a:ea typeface="游明朝" panose="02020400000000000000" pitchFamily="18" charset="-128"/>
            </a:endParaRPr>
          </a:p>
          <a:p>
            <a:pPr marL="0" indent="0">
              <a:buNone/>
            </a:pPr>
            <a:r>
              <a:rPr lang="en-US" altLang="ja-JP" sz="2400" dirty="0">
                <a:latin typeface="游明朝" panose="02020400000000000000" pitchFamily="18" charset="-128"/>
                <a:ea typeface="游明朝" panose="02020400000000000000" pitchFamily="18" charset="-128"/>
              </a:rPr>
              <a:t>	</a:t>
            </a:r>
            <a:r>
              <a:rPr lang="ja-JP" altLang="en-US" sz="2400" dirty="0">
                <a:latin typeface="游明朝" panose="02020400000000000000" pitchFamily="18" charset="-128"/>
                <a:ea typeface="游明朝" panose="02020400000000000000" pitchFamily="18" charset="-128"/>
              </a:rPr>
              <a:t>双曲型：風上方向</a:t>
            </a:r>
            <a:endParaRPr lang="en-US" altLang="ja-JP" sz="2400" dirty="0">
              <a:latin typeface="游明朝" panose="02020400000000000000" pitchFamily="18" charset="-128"/>
              <a:ea typeface="游明朝" panose="02020400000000000000" pitchFamily="18" charset="-128"/>
            </a:endParaRPr>
          </a:p>
          <a:p>
            <a:pPr marL="0" indent="0">
              <a:buNone/>
            </a:pPr>
            <a:r>
              <a:rPr lang="en-US" altLang="ja-JP" sz="2400" dirty="0">
                <a:latin typeface="游明朝" panose="02020400000000000000" pitchFamily="18" charset="-128"/>
                <a:ea typeface="游明朝" panose="02020400000000000000" pitchFamily="18" charset="-128"/>
              </a:rPr>
              <a:t>	</a:t>
            </a:r>
            <a:r>
              <a:rPr lang="ja-JP" altLang="en-US" sz="2400" dirty="0">
                <a:latin typeface="游明朝" panose="02020400000000000000" pitchFamily="18" charset="-128"/>
                <a:ea typeface="游明朝" panose="02020400000000000000" pitchFamily="18" charset="-128"/>
              </a:rPr>
              <a:t>放物型：周辺</a:t>
            </a:r>
            <a:endParaRPr lang="en-US" altLang="ja-JP" sz="2400" dirty="0">
              <a:latin typeface="游明朝" panose="02020400000000000000" pitchFamily="18" charset="-128"/>
              <a:ea typeface="游明朝" panose="02020400000000000000" pitchFamily="18" charset="-128"/>
            </a:endParaRPr>
          </a:p>
          <a:p>
            <a:pPr marL="0" indent="0">
              <a:buNone/>
            </a:pPr>
            <a:r>
              <a:rPr lang="en-US" altLang="ja-JP" sz="2400" dirty="0">
                <a:latin typeface="游明朝" panose="02020400000000000000" pitchFamily="18" charset="-128"/>
                <a:ea typeface="游明朝" panose="02020400000000000000" pitchFamily="18" charset="-128"/>
              </a:rPr>
              <a:t>	</a:t>
            </a:r>
            <a:r>
              <a:rPr lang="ja-JP" altLang="en-US" sz="2400" dirty="0">
                <a:latin typeface="游明朝" panose="02020400000000000000" pitchFamily="18" charset="-128"/>
                <a:ea typeface="游明朝" panose="02020400000000000000" pitchFamily="18" charset="-128"/>
              </a:rPr>
              <a:t>楕円型：空間全体</a:t>
            </a:r>
            <a:endParaRPr lang="en-US" altLang="ja-JP" sz="2400" dirty="0">
              <a:latin typeface="游明朝" panose="02020400000000000000" pitchFamily="18" charset="-128"/>
              <a:ea typeface="游明朝" panose="02020400000000000000" pitchFamily="18" charset="-128"/>
            </a:endParaRPr>
          </a:p>
          <a:p>
            <a:pPr marL="0" indent="0">
              <a:buNone/>
            </a:pPr>
            <a:r>
              <a:rPr lang="en-US" altLang="ja-JP" sz="2400" dirty="0">
                <a:latin typeface="游明朝" panose="02020400000000000000" pitchFamily="18" charset="-128"/>
                <a:ea typeface="游明朝" panose="02020400000000000000" pitchFamily="18" charset="-128"/>
              </a:rPr>
              <a:t>		</a:t>
            </a:r>
          </a:p>
          <a:p>
            <a:pPr marL="0" indent="0">
              <a:buNone/>
            </a:pPr>
            <a:r>
              <a:rPr lang="ja-JP" altLang="en-US" sz="2400" dirty="0">
                <a:latin typeface="游明朝" panose="02020400000000000000" pitchFamily="18" charset="-128"/>
                <a:ea typeface="游明朝" panose="02020400000000000000" pitchFamily="18" charset="-128"/>
              </a:rPr>
              <a:t>（影響領域）：空間中のある</a:t>
            </a:r>
            <a:r>
              <a:rPr lang="en-US" altLang="ja-JP" sz="2400" dirty="0">
                <a:latin typeface="游明朝" panose="02020400000000000000" pitchFamily="18" charset="-128"/>
                <a:ea typeface="游明朝" panose="02020400000000000000" pitchFamily="18" charset="-128"/>
              </a:rPr>
              <a:t>1</a:t>
            </a:r>
            <a:r>
              <a:rPr lang="ja-JP" altLang="en-US" sz="2400" dirty="0">
                <a:latin typeface="游明朝" panose="02020400000000000000" pitchFamily="18" charset="-128"/>
                <a:ea typeface="游明朝" panose="02020400000000000000" pitchFamily="18" charset="-128"/>
              </a:rPr>
              <a:t>点の値は次の領域に影響する</a:t>
            </a:r>
            <a:endParaRPr lang="en-US" altLang="ja-JP" sz="2400" dirty="0">
              <a:latin typeface="游明朝" panose="02020400000000000000" pitchFamily="18" charset="-128"/>
              <a:ea typeface="游明朝" panose="02020400000000000000" pitchFamily="18" charset="-128"/>
            </a:endParaRPr>
          </a:p>
          <a:p>
            <a:pPr marL="0" indent="0">
              <a:buNone/>
            </a:pPr>
            <a:r>
              <a:rPr lang="en-US" altLang="ja-JP" sz="2400" dirty="0">
                <a:latin typeface="游明朝" panose="02020400000000000000" pitchFamily="18" charset="-128"/>
                <a:ea typeface="游明朝" panose="02020400000000000000" pitchFamily="18" charset="-128"/>
              </a:rPr>
              <a:t>	</a:t>
            </a:r>
            <a:r>
              <a:rPr lang="ja-JP" altLang="en-US" sz="2400" dirty="0">
                <a:latin typeface="游明朝" panose="02020400000000000000" pitchFamily="18" charset="-128"/>
                <a:ea typeface="游明朝" panose="02020400000000000000" pitchFamily="18" charset="-128"/>
              </a:rPr>
              <a:t>双曲型：風下方向</a:t>
            </a:r>
            <a:endParaRPr lang="en-US" altLang="ja-JP" sz="2400" dirty="0">
              <a:latin typeface="游明朝" panose="02020400000000000000" pitchFamily="18" charset="-128"/>
              <a:ea typeface="游明朝" panose="02020400000000000000" pitchFamily="18" charset="-128"/>
            </a:endParaRPr>
          </a:p>
          <a:p>
            <a:pPr marL="0" indent="0">
              <a:buNone/>
            </a:pPr>
            <a:r>
              <a:rPr lang="en-US" altLang="ja-JP" sz="2400" dirty="0">
                <a:latin typeface="游明朝" panose="02020400000000000000" pitchFamily="18" charset="-128"/>
                <a:ea typeface="游明朝" panose="02020400000000000000" pitchFamily="18" charset="-128"/>
              </a:rPr>
              <a:t>	</a:t>
            </a:r>
            <a:r>
              <a:rPr lang="ja-JP" altLang="en-US" sz="2400" dirty="0">
                <a:latin typeface="游明朝" panose="02020400000000000000" pitchFamily="18" charset="-128"/>
                <a:ea typeface="游明朝" panose="02020400000000000000" pitchFamily="18" charset="-128"/>
              </a:rPr>
              <a:t>放物型：周辺</a:t>
            </a:r>
            <a:endParaRPr lang="en-US" altLang="ja-JP" sz="2400" dirty="0">
              <a:latin typeface="游明朝" panose="02020400000000000000" pitchFamily="18" charset="-128"/>
              <a:ea typeface="游明朝" panose="02020400000000000000" pitchFamily="18" charset="-128"/>
            </a:endParaRPr>
          </a:p>
          <a:p>
            <a:pPr marL="0" indent="0">
              <a:buNone/>
            </a:pPr>
            <a:r>
              <a:rPr lang="en-US" altLang="ja-JP" sz="2400" dirty="0">
                <a:latin typeface="游明朝" panose="02020400000000000000" pitchFamily="18" charset="-128"/>
                <a:ea typeface="游明朝" panose="02020400000000000000" pitchFamily="18" charset="-128"/>
              </a:rPr>
              <a:t>	</a:t>
            </a:r>
            <a:r>
              <a:rPr lang="ja-JP" altLang="en-US" sz="2400" dirty="0">
                <a:latin typeface="游明朝" panose="02020400000000000000" pitchFamily="18" charset="-128"/>
                <a:ea typeface="游明朝" panose="02020400000000000000" pitchFamily="18" charset="-128"/>
              </a:rPr>
              <a:t>楕円型：空間全体</a:t>
            </a:r>
            <a:endParaRPr lang="en-US" altLang="ja-JP" sz="2400" dirty="0">
              <a:latin typeface="游明朝" panose="02020400000000000000" pitchFamily="18" charset="-128"/>
              <a:ea typeface="游明朝" panose="02020400000000000000" pitchFamily="18" charset="-128"/>
            </a:endParaRPr>
          </a:p>
          <a:p>
            <a:pPr marL="0" indent="0">
              <a:buNone/>
            </a:pPr>
            <a:endParaRPr lang="en-US" altLang="ja-JP" sz="2400" dirty="0">
              <a:latin typeface="游明朝" panose="02020400000000000000" pitchFamily="18" charset="-128"/>
              <a:ea typeface="游明朝" panose="02020400000000000000" pitchFamily="18" charset="-128"/>
            </a:endParaRPr>
          </a:p>
          <a:p>
            <a:pPr marL="0" indent="0">
              <a:buNone/>
            </a:pPr>
            <a:endParaRPr lang="en-US" altLang="ja-JP" sz="2400" dirty="0">
              <a:latin typeface="游明朝" panose="02020400000000000000" pitchFamily="18" charset="-128"/>
              <a:ea typeface="游明朝" panose="02020400000000000000" pitchFamily="18" charset="-128"/>
            </a:endParaRPr>
          </a:p>
          <a:p>
            <a:pPr marL="0" indent="0">
              <a:buNone/>
            </a:pPr>
            <a:endParaRPr lang="en-US" altLang="ja-JP" sz="2400" dirty="0">
              <a:latin typeface="游明朝" panose="02020400000000000000" pitchFamily="18" charset="-128"/>
              <a:ea typeface="游明朝" panose="02020400000000000000" pitchFamily="18" charset="-128"/>
            </a:endParaRP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23ACA39E-2829-473E-8FBF-61A17625B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78BB1-6FD2-4067-B326-8DA54485A403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531533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CF0FE2F-521F-43C4-A4FA-9806ED3AA9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2.5</a:t>
            </a:r>
            <a:r>
              <a:rPr lang="en-US" altLang="ja-JP" dirty="0"/>
              <a:t>	</a:t>
            </a:r>
            <a:r>
              <a:rPr lang="ja-JP" altLang="en-US" dirty="0"/>
              <a:t>移流方程式ソルバーの流れ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E28381EC-519A-4A56-A509-7063CC47E79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257800" cy="5032376"/>
              </a:xfrm>
            </p:spPr>
            <p:txBody>
              <a:bodyPr>
                <a:normAutofit/>
              </a:bodyPr>
              <a:lstStyle/>
              <a:p>
                <a:pPr marL="457200" indent="-457200">
                  <a:buFont typeface="+mj-lt"/>
                  <a:buAutoNum type="arabicPeriod"/>
                </a:pPr>
                <a:r>
                  <a:rPr lang="ja-JP" altLang="en-US" sz="2000" dirty="0">
                    <a:latin typeface="游明朝" panose="02020400000000000000" pitchFamily="18" charset="-128"/>
                    <a:ea typeface="游明朝" panose="02020400000000000000" pitchFamily="18" charset="-128"/>
                  </a:rPr>
                  <a:t>最終時刻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000" b="0" i="1" smtClean="0">
                            <a:latin typeface="Cambria Math" panose="02040503050406030204" pitchFamily="18" charset="0"/>
                            <a:ea typeface="游明朝" panose="02020400000000000000" pitchFamily="18" charset="-128"/>
                          </a:rPr>
                        </m:ctrlPr>
                      </m:sSubPr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  <a:ea typeface="游明朝" panose="02020400000000000000" pitchFamily="18" charset="-128"/>
                          </a:rPr>
                          <m:t>𝑡</m:t>
                        </m:r>
                      </m:e>
                      <m:sub>
                        <m:r>
                          <a:rPr lang="en-US" altLang="ja-JP" sz="2000" b="0" i="1" smtClean="0">
                            <a:latin typeface="Cambria Math" panose="02040503050406030204" pitchFamily="18" charset="0"/>
                            <a:ea typeface="游明朝" panose="02020400000000000000" pitchFamily="18" charset="-128"/>
                          </a:rPr>
                          <m:t>𝑒𝑛𝑑</m:t>
                        </m:r>
                      </m:sub>
                    </m:sSub>
                  </m:oMath>
                </a14:m>
                <a:r>
                  <a:rPr lang="ja-JP" altLang="en-US" sz="2000" dirty="0">
                    <a:latin typeface="游明朝" panose="02020400000000000000" pitchFamily="18" charset="-128"/>
                    <a:ea typeface="游明朝" panose="02020400000000000000" pitchFamily="18" charset="-128"/>
                  </a:rPr>
                  <a:t>，時間刻み幅</a:t>
                </a: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  <a:ea typeface="游明朝" panose="02020400000000000000" pitchFamily="18" charset="-128"/>
                      </a:rPr>
                      <m:t>∆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  <a:ea typeface="游明朝" panose="02020400000000000000" pitchFamily="18" charset="-128"/>
                      </a:rPr>
                      <m:t>𝑡</m:t>
                    </m:r>
                  </m:oMath>
                </a14:m>
                <a:r>
                  <a:rPr lang="ja-JP" altLang="en-US" sz="2000" dirty="0">
                    <a:latin typeface="游明朝" panose="02020400000000000000" pitchFamily="18" charset="-128"/>
                    <a:ea typeface="游明朝" panose="02020400000000000000" pitchFamily="18" charset="-128"/>
                  </a:rPr>
                  <a:t>，格子数</a:t>
                </a:r>
                <a14:m>
                  <m:oMath xmlns:m="http://schemas.openxmlformats.org/officeDocument/2006/math">
                    <m:r>
                      <a:rPr lang="en-US" altLang="ja-JP" sz="2000" i="1" smtClean="0">
                        <a:latin typeface="Cambria Math" panose="02040503050406030204" pitchFamily="18" charset="0"/>
                        <a:ea typeface="游明朝" panose="02020400000000000000" pitchFamily="18" charset="-128"/>
                      </a:rPr>
                      <m:t>𝑁</m:t>
                    </m:r>
                  </m:oMath>
                </a14:m>
                <a:r>
                  <a:rPr lang="ja-JP" altLang="en-US" sz="2000" dirty="0">
                    <a:latin typeface="游明朝" panose="02020400000000000000" pitchFamily="18" charset="-128"/>
                    <a:ea typeface="游明朝" panose="02020400000000000000" pitchFamily="18" charset="-128"/>
                  </a:rPr>
                  <a:t>を決定</a:t>
                </a:r>
                <a:endParaRPr lang="en-US" altLang="ja-JP" sz="2000" dirty="0">
                  <a:latin typeface="游明朝" panose="02020400000000000000" pitchFamily="18" charset="-128"/>
                  <a:ea typeface="游明朝" panose="02020400000000000000" pitchFamily="18" charset="-128"/>
                </a:endParaRPr>
              </a:p>
              <a:p>
                <a:pPr marL="457200" indent="-457200">
                  <a:buFont typeface="+mj-lt"/>
                  <a:buAutoNum type="arabicPeriod"/>
                </a:pPr>
                <a:r>
                  <a:rPr lang="ja-JP" altLang="en-US" sz="2000" dirty="0">
                    <a:latin typeface="游明朝" panose="02020400000000000000" pitchFamily="18" charset="-128"/>
                    <a:ea typeface="游明朝" panose="02020400000000000000" pitchFamily="18" charset="-128"/>
                  </a:rPr>
                  <a:t>各格子点における値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ja-JP" sz="2000" i="1">
                            <a:latin typeface="Cambria Math" panose="02040503050406030204" pitchFamily="18" charset="0"/>
                            <a:ea typeface="游明朝" panose="02020400000000000000" pitchFamily="18" charset="-128"/>
                          </a:rPr>
                        </m:ctrlPr>
                      </m:sSubSupPr>
                      <m:e>
                        <m:r>
                          <a:rPr lang="en-US" altLang="ja-JP" sz="2000" i="1">
                            <a:latin typeface="Cambria Math" panose="02040503050406030204" pitchFamily="18" charset="0"/>
                            <a:ea typeface="游明朝" panose="02020400000000000000" pitchFamily="18" charset="-128"/>
                          </a:rPr>
                          <m:t>𝜙</m:t>
                        </m:r>
                      </m:e>
                      <m:sub>
                        <m:r>
                          <a:rPr lang="en-US" altLang="ja-JP" sz="2000" b="0" i="1" smtClean="0">
                            <a:latin typeface="Cambria Math" panose="02040503050406030204" pitchFamily="18" charset="0"/>
                            <a:ea typeface="游明朝" panose="02020400000000000000" pitchFamily="18" charset="-128"/>
                          </a:rPr>
                          <m:t>𝑖</m:t>
                        </m:r>
                      </m:sub>
                      <m:sup>
                        <m:r>
                          <a:rPr lang="en-US" altLang="ja-JP" sz="2000" b="0" i="1" smtClean="0">
                            <a:latin typeface="Cambria Math" panose="02040503050406030204" pitchFamily="18" charset="0"/>
                            <a:ea typeface="游明朝" panose="02020400000000000000" pitchFamily="18" charset="-128"/>
                          </a:rPr>
                          <m:t>𝑛</m:t>
                        </m:r>
                      </m:sup>
                    </m:sSubSup>
                  </m:oMath>
                </a14:m>
                <a:r>
                  <a:rPr lang="ja-JP" altLang="en-US" sz="2000" dirty="0">
                    <a:latin typeface="游明朝" panose="02020400000000000000" pitchFamily="18" charset="-128"/>
                    <a:ea typeface="游明朝" panose="02020400000000000000" pitchFamily="18" charset="-128"/>
                  </a:rPr>
                  <a:t>を格納するための</a:t>
                </a:r>
                <a:r>
                  <a:rPr lang="en-US" altLang="ja-JP" sz="2000" dirty="0">
                    <a:latin typeface="游明朝" panose="02020400000000000000" pitchFamily="18" charset="-128"/>
                    <a:ea typeface="游明朝" panose="02020400000000000000" pitchFamily="18" charset="-128"/>
                  </a:rPr>
                  <a:t>2</a:t>
                </a:r>
                <a:r>
                  <a:rPr lang="ja-JP" altLang="en-US" sz="2000" dirty="0">
                    <a:latin typeface="游明朝" panose="02020400000000000000" pitchFamily="18" charset="-128"/>
                    <a:ea typeface="游明朝" panose="02020400000000000000" pitchFamily="18" charset="-128"/>
                  </a:rPr>
                  <a:t>次元配列を確保</a:t>
                </a:r>
                <a:br>
                  <a:rPr lang="en-US" altLang="ja-JP" sz="2000" dirty="0">
                    <a:latin typeface="游明朝" panose="02020400000000000000" pitchFamily="18" charset="-128"/>
                    <a:ea typeface="游明朝" panose="02020400000000000000" pitchFamily="18" charset="-128"/>
                  </a:rPr>
                </a:br>
                <a:r>
                  <a:rPr lang="en-US" altLang="ja-JP" sz="2000" dirty="0">
                    <a:latin typeface="游明朝" panose="02020400000000000000" pitchFamily="18" charset="-128"/>
                    <a:ea typeface="游明朝" panose="02020400000000000000" pitchFamily="18" charset="-128"/>
                  </a:rPr>
                  <a:t>(</a:t>
                </a:r>
                <a:r>
                  <a:rPr lang="ja-JP" altLang="en-US" sz="2000" dirty="0">
                    <a:latin typeface="游明朝" panose="02020400000000000000" pitchFamily="18" charset="-128"/>
                    <a:ea typeface="游明朝" panose="02020400000000000000" pitchFamily="18" charset="-128"/>
                  </a:rPr>
                  <a:t>サイズ</a:t>
                </a:r>
                <a14:m>
                  <m:oMath xmlns:m="http://schemas.openxmlformats.org/officeDocument/2006/math">
                    <m:r>
                      <a:rPr lang="ja-JP" altLang="en-US" sz="2000" b="0" i="1" dirty="0">
                        <a:latin typeface="Cambria Math" panose="02040503050406030204" pitchFamily="18" charset="0"/>
                        <a:ea typeface="游明朝" panose="02020400000000000000" pitchFamily="18" charset="-128"/>
                      </a:rPr>
                      <m:t>は</m:t>
                    </m:r>
                    <m:d>
                      <m:dPr>
                        <m:begChr m:val="["/>
                        <m:endChr m:val="]"/>
                        <m:ctrlPr>
                          <a:rPr lang="en-US" altLang="ja-JP" sz="2000" b="0" i="1" smtClean="0">
                            <a:latin typeface="Cambria Math" panose="02040503050406030204" pitchFamily="18" charset="0"/>
                            <a:ea typeface="游明朝" panose="02020400000000000000" pitchFamily="18" charset="-128"/>
                          </a:rPr>
                        </m:ctrlPr>
                      </m:dPr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  <a:ea typeface="游明朝" panose="02020400000000000000" pitchFamily="18" charset="-128"/>
                          </a:rPr>
                          <m:t>𝑁</m:t>
                        </m:r>
                        <m:r>
                          <a:rPr lang="en-US" altLang="ja-JP" sz="2000" b="0" i="1" smtClean="0">
                            <a:latin typeface="Cambria Math" panose="02040503050406030204" pitchFamily="18" charset="0"/>
                            <a:ea typeface="游明朝" panose="02020400000000000000" pitchFamily="18" charset="-128"/>
                          </a:rPr>
                          <m:t>,</m:t>
                        </m:r>
                        <m:f>
                          <m:fPr>
                            <m:ctrlPr>
                              <a:rPr lang="en-US" altLang="ja-JP" sz="2000" b="0" i="1" smtClean="0">
                                <a:latin typeface="Cambria Math" panose="02040503050406030204" pitchFamily="18" charset="0"/>
                                <a:ea typeface="游明朝" panose="02020400000000000000" pitchFamily="18" charset="-128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ja-JP" sz="2000" b="0" i="1" smtClean="0">
                                    <a:latin typeface="Cambria Math" panose="02040503050406030204" pitchFamily="18" charset="0"/>
                                    <a:ea typeface="游明朝" panose="02020400000000000000" pitchFamily="18" charset="-128"/>
                                  </a:rPr>
                                </m:ctrlPr>
                              </m:sSubPr>
                              <m:e>
                                <m:r>
                                  <a:rPr lang="en-US" altLang="ja-JP" sz="2000" b="0" i="1" smtClean="0">
                                    <a:latin typeface="Cambria Math" panose="02040503050406030204" pitchFamily="18" charset="0"/>
                                    <a:ea typeface="游明朝" panose="02020400000000000000" pitchFamily="18" charset="-128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altLang="ja-JP" sz="2000" b="0" i="1" smtClean="0">
                                    <a:latin typeface="Cambria Math" panose="02040503050406030204" pitchFamily="18" charset="0"/>
                                    <a:ea typeface="游明朝" panose="02020400000000000000" pitchFamily="18" charset="-128"/>
                                  </a:rPr>
                                  <m:t>𝑒𝑛𝑑</m:t>
                                </m:r>
                              </m:sub>
                            </m:sSub>
                          </m:num>
                          <m:den>
                            <m:r>
                              <a:rPr lang="en-US" altLang="ja-JP" sz="2000" b="0" i="1" smtClean="0">
                                <a:latin typeface="Cambria Math" panose="02040503050406030204" pitchFamily="18" charset="0"/>
                                <a:ea typeface="游明朝" panose="02020400000000000000" pitchFamily="18" charset="-128"/>
                              </a:rPr>
                              <m:t>∆</m:t>
                            </m:r>
                            <m:r>
                              <a:rPr lang="en-US" altLang="ja-JP" sz="2000" b="0" i="1" smtClean="0">
                                <a:latin typeface="Cambria Math" panose="02040503050406030204" pitchFamily="18" charset="0"/>
                                <a:ea typeface="游明朝" panose="02020400000000000000" pitchFamily="18" charset="-128"/>
                              </a:rPr>
                              <m:t>𝑡</m:t>
                            </m:r>
                          </m:den>
                        </m:f>
                      </m:e>
                    </m:d>
                    <m:r>
                      <a:rPr lang="ja-JP" altLang="en-US" sz="2000" i="1">
                        <a:latin typeface="Cambria Math" panose="02040503050406030204" pitchFamily="18" charset="0"/>
                        <a:ea typeface="游明朝" panose="02020400000000000000" pitchFamily="18" charset="-128"/>
                      </a:rPr>
                      <m:t>推奨</m:t>
                    </m:r>
                  </m:oMath>
                </a14:m>
                <a:r>
                  <a:rPr lang="en-US" altLang="ja-JP" sz="2000" dirty="0">
                    <a:latin typeface="游明朝" panose="02020400000000000000" pitchFamily="18" charset="-128"/>
                    <a:ea typeface="游明朝" panose="02020400000000000000" pitchFamily="18" charset="-128"/>
                  </a:rPr>
                  <a:t>)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ja-JP" altLang="en-US" sz="2000" dirty="0">
                    <a:latin typeface="游明朝" panose="02020400000000000000" pitchFamily="18" charset="-128"/>
                    <a:ea typeface="游明朝" panose="02020400000000000000" pitchFamily="18" charset="-128"/>
                  </a:rPr>
                  <a:t>初期条件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ja-JP" sz="2000" b="0" i="1" smtClean="0">
                            <a:latin typeface="Cambria Math" panose="02040503050406030204" pitchFamily="18" charset="0"/>
                            <a:ea typeface="游明朝" panose="02020400000000000000" pitchFamily="18" charset="-128"/>
                          </a:rPr>
                        </m:ctrlPr>
                      </m:sSubSupPr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  <a:ea typeface="游明朝" panose="02020400000000000000" pitchFamily="18" charset="-128"/>
                          </a:rPr>
                          <m:t>𝜙</m:t>
                        </m:r>
                      </m:e>
                      <m:sub/>
                      <m:sup>
                        <m:r>
                          <a:rPr lang="en-US" altLang="ja-JP" sz="2000" b="0" i="1" smtClean="0">
                            <a:latin typeface="Cambria Math" panose="02040503050406030204" pitchFamily="18" charset="0"/>
                            <a:ea typeface="游明朝" panose="02020400000000000000" pitchFamily="18" charset="-128"/>
                          </a:rPr>
                          <m:t>0</m:t>
                        </m:r>
                      </m:sup>
                    </m:sSubSup>
                  </m:oMath>
                </a14:m>
                <a:r>
                  <a:rPr lang="ja-JP" altLang="en-US" sz="2000" dirty="0">
                    <a:latin typeface="游明朝" panose="02020400000000000000" pitchFamily="18" charset="-128"/>
                    <a:ea typeface="游明朝" panose="02020400000000000000" pitchFamily="18" charset="-128"/>
                  </a:rPr>
                  <a:t>を入力</a:t>
                </a:r>
                <a:endParaRPr lang="en-US" altLang="ja-JP" sz="2000" dirty="0">
                  <a:latin typeface="游明朝" panose="02020400000000000000" pitchFamily="18" charset="-128"/>
                  <a:ea typeface="游明朝" panose="02020400000000000000" pitchFamily="18" charset="-128"/>
                </a:endParaRPr>
              </a:p>
              <a:p>
                <a:pPr marL="457200" indent="-457200">
                  <a:buFont typeface="+mj-lt"/>
                  <a:buAutoNum type="arabicPeriod"/>
                </a:pPr>
                <a:endParaRPr lang="en-US" altLang="ja-JP" sz="2000" dirty="0">
                  <a:latin typeface="游明朝" panose="02020400000000000000" pitchFamily="18" charset="-128"/>
                  <a:ea typeface="游明朝" panose="02020400000000000000" pitchFamily="18" charset="-128"/>
                </a:endParaRPr>
              </a:p>
              <a:p>
                <a:pPr marL="457200" indent="-457200">
                  <a:buFont typeface="+mj-lt"/>
                  <a:buAutoNum type="arabicPeriod"/>
                </a:pPr>
                <a:r>
                  <a:rPr lang="ja-JP" altLang="en-US" sz="2000" dirty="0">
                    <a:latin typeface="游明朝" panose="02020400000000000000" pitchFamily="18" charset="-128"/>
                    <a:ea typeface="游明朝" panose="02020400000000000000" pitchFamily="18" charset="-128"/>
                  </a:rPr>
                  <a:t>境界条件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ja-JP" sz="2000" i="1">
                            <a:latin typeface="Cambria Math" panose="02040503050406030204" pitchFamily="18" charset="0"/>
                            <a:ea typeface="游明朝" panose="02020400000000000000" pitchFamily="18" charset="-128"/>
                          </a:rPr>
                        </m:ctrlPr>
                      </m:sSubSupPr>
                      <m:e>
                        <m:r>
                          <a:rPr lang="en-US" altLang="ja-JP" sz="2000" i="1">
                            <a:latin typeface="Cambria Math" panose="02040503050406030204" pitchFamily="18" charset="0"/>
                            <a:ea typeface="游明朝" panose="02020400000000000000" pitchFamily="18" charset="-128"/>
                          </a:rPr>
                          <m:t>𝜙</m:t>
                        </m:r>
                      </m:e>
                      <m:sub>
                        <m:r>
                          <a:rPr lang="en-US" altLang="ja-JP" sz="2000" b="0" i="1" smtClean="0">
                            <a:latin typeface="Cambria Math" panose="02040503050406030204" pitchFamily="18" charset="0"/>
                            <a:ea typeface="游明朝" panose="02020400000000000000" pitchFamily="18" charset="-128"/>
                          </a:rPr>
                          <m:t>0</m:t>
                        </m:r>
                      </m:sub>
                      <m:sup/>
                    </m:sSubSup>
                    <m:r>
                      <a:rPr lang="en-US" altLang="ja-JP" sz="2000" b="0" i="1" smtClean="0">
                        <a:latin typeface="Cambria Math" panose="02040503050406030204" pitchFamily="18" charset="0"/>
                        <a:ea typeface="游明朝" panose="02020400000000000000" pitchFamily="18" charset="-128"/>
                      </a:rPr>
                      <m:t>,</m:t>
                    </m:r>
                    <m:sSubSup>
                      <m:sSubSupPr>
                        <m:ctrlPr>
                          <a:rPr lang="en-US" altLang="ja-JP" sz="2000" i="1">
                            <a:latin typeface="Cambria Math" panose="02040503050406030204" pitchFamily="18" charset="0"/>
                            <a:ea typeface="游明朝" panose="02020400000000000000" pitchFamily="18" charset="-128"/>
                          </a:rPr>
                        </m:ctrlPr>
                      </m:sSubSupPr>
                      <m:e>
                        <m:r>
                          <a:rPr lang="en-US" altLang="ja-JP" sz="2000" i="1">
                            <a:latin typeface="Cambria Math" panose="02040503050406030204" pitchFamily="18" charset="0"/>
                            <a:ea typeface="游明朝" panose="02020400000000000000" pitchFamily="18" charset="-128"/>
                          </a:rPr>
                          <m:t>𝜙</m:t>
                        </m:r>
                      </m:e>
                      <m:sub>
                        <m:r>
                          <a:rPr lang="en-US" altLang="ja-JP" sz="2000" b="0" i="1" smtClean="0">
                            <a:latin typeface="Cambria Math" panose="02040503050406030204" pitchFamily="18" charset="0"/>
                            <a:ea typeface="游明朝" panose="02020400000000000000" pitchFamily="18" charset="-128"/>
                          </a:rPr>
                          <m:t>𝑁</m:t>
                        </m:r>
                      </m:sub>
                      <m:sup/>
                    </m:sSubSup>
                  </m:oMath>
                </a14:m>
                <a:r>
                  <a:rPr lang="ja-JP" altLang="en-US" sz="2000" dirty="0">
                    <a:latin typeface="游明朝" panose="02020400000000000000" pitchFamily="18" charset="-128"/>
                    <a:ea typeface="游明朝" panose="02020400000000000000" pitchFamily="18" charset="-128"/>
                  </a:rPr>
                  <a:t>を入力</a:t>
                </a:r>
                <a:endParaRPr lang="en-US" altLang="ja-JP" sz="2000" dirty="0">
                  <a:latin typeface="游明朝" panose="02020400000000000000" pitchFamily="18" charset="-128"/>
                  <a:ea typeface="游明朝" panose="02020400000000000000" pitchFamily="18" charset="-128"/>
                </a:endParaRPr>
              </a:p>
              <a:p>
                <a:pPr marL="457200" indent="-457200">
                  <a:buFont typeface="+mj-lt"/>
                  <a:buAutoNum type="arabicPeriod"/>
                </a:pPr>
                <a:r>
                  <a:rPr lang="ja-JP" altLang="en-US" sz="2000" dirty="0">
                    <a:latin typeface="游明朝" panose="02020400000000000000" pitchFamily="18" charset="-128"/>
                    <a:ea typeface="游明朝" panose="02020400000000000000" pitchFamily="18" charset="-128"/>
                  </a:rPr>
                  <a:t>各格子点で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ja-JP" sz="2000" i="1">
                            <a:latin typeface="Cambria Math" panose="02040503050406030204" pitchFamily="18" charset="0"/>
                            <a:ea typeface="游明朝" panose="02020400000000000000" pitchFamily="18" charset="-128"/>
                          </a:rPr>
                        </m:ctrlPr>
                      </m:sSubSupPr>
                      <m:e>
                        <m:r>
                          <a:rPr lang="en-US" altLang="ja-JP" sz="2000" i="1">
                            <a:latin typeface="Cambria Math" panose="02040503050406030204" pitchFamily="18" charset="0"/>
                            <a:ea typeface="游明朝" panose="02020400000000000000" pitchFamily="18" charset="-128"/>
                          </a:rPr>
                          <m:t>𝜙</m:t>
                        </m:r>
                      </m:e>
                      <m:sub/>
                      <m:sup>
                        <m:r>
                          <a:rPr lang="en-US" altLang="ja-JP" sz="2000" i="1">
                            <a:latin typeface="Cambria Math" panose="02040503050406030204" pitchFamily="18" charset="0"/>
                            <a:ea typeface="游明朝" panose="02020400000000000000" pitchFamily="18" charset="-128"/>
                          </a:rPr>
                          <m:t>𝑛</m:t>
                        </m:r>
                        <m:r>
                          <a:rPr lang="en-US" altLang="ja-JP" sz="2000" i="1">
                            <a:latin typeface="Cambria Math" panose="02040503050406030204" pitchFamily="18" charset="0"/>
                            <a:ea typeface="游明朝" panose="02020400000000000000" pitchFamily="18" charset="-128"/>
                          </a:rPr>
                          <m:t>+1</m:t>
                        </m:r>
                      </m:sup>
                    </m:sSubSup>
                    <m:r>
                      <a:rPr lang="en-US" altLang="ja-JP" sz="2000" i="1">
                        <a:latin typeface="Cambria Math" panose="02040503050406030204" pitchFamily="18" charset="0"/>
                        <a:ea typeface="游明朝" panose="02020400000000000000" pitchFamily="18" charset="-128"/>
                      </a:rPr>
                      <m:t>=</m:t>
                    </m:r>
                    <m:r>
                      <a:rPr lang="en-US" altLang="ja-JP" sz="2000" i="1">
                        <a:latin typeface="Cambria Math" panose="02040503050406030204" pitchFamily="18" charset="0"/>
                        <a:ea typeface="游明朝" panose="02020400000000000000" pitchFamily="18" charset="-128"/>
                      </a:rPr>
                      <m:t>𝑓</m:t>
                    </m:r>
                    <m:r>
                      <a:rPr lang="en-US" altLang="ja-JP" sz="2000" i="1">
                        <a:latin typeface="Cambria Math" panose="02040503050406030204" pitchFamily="18" charset="0"/>
                        <a:ea typeface="游明朝" panose="02020400000000000000" pitchFamily="18" charset="-128"/>
                      </a:rPr>
                      <m:t>(</m:t>
                    </m:r>
                    <m:sSup>
                      <m:sSupPr>
                        <m:ctrlPr>
                          <a:rPr lang="en-US" altLang="ja-JP" sz="2000" i="1">
                            <a:latin typeface="Cambria Math" panose="02040503050406030204" pitchFamily="18" charset="0"/>
                            <a:ea typeface="游明朝" panose="02020400000000000000" pitchFamily="18" charset="-128"/>
                          </a:rPr>
                        </m:ctrlPr>
                      </m:sSupPr>
                      <m:e>
                        <m:r>
                          <a:rPr lang="en-US" altLang="ja-JP" sz="2000" i="1">
                            <a:latin typeface="Cambria Math" panose="02040503050406030204" pitchFamily="18" charset="0"/>
                            <a:ea typeface="游明朝" panose="02020400000000000000" pitchFamily="18" charset="-128"/>
                          </a:rPr>
                          <m:t>𝜙</m:t>
                        </m:r>
                      </m:e>
                      <m:sup>
                        <m:r>
                          <a:rPr lang="en-US" altLang="ja-JP" sz="2000" i="1">
                            <a:latin typeface="Cambria Math" panose="02040503050406030204" pitchFamily="18" charset="0"/>
                            <a:ea typeface="游明朝" panose="02020400000000000000" pitchFamily="18" charset="-128"/>
                          </a:rPr>
                          <m:t>𝑛</m:t>
                        </m:r>
                      </m:sup>
                    </m:sSup>
                    <m:r>
                      <a:rPr lang="en-US" altLang="ja-JP" sz="2000" i="1">
                        <a:latin typeface="Cambria Math" panose="02040503050406030204" pitchFamily="18" charset="0"/>
                        <a:ea typeface="游明朝" panose="02020400000000000000" pitchFamily="18" charset="-128"/>
                      </a:rPr>
                      <m:t>,</m:t>
                    </m:r>
                    <m:sSup>
                      <m:sSupPr>
                        <m:ctrlPr>
                          <a:rPr lang="en-US" altLang="ja-JP" sz="2000" i="1">
                            <a:latin typeface="Cambria Math" panose="02040503050406030204" pitchFamily="18" charset="0"/>
                            <a:ea typeface="游明朝" panose="02020400000000000000" pitchFamily="18" charset="-128"/>
                          </a:rPr>
                        </m:ctrlPr>
                      </m:sSupPr>
                      <m:e>
                        <m:r>
                          <a:rPr lang="en-US" altLang="ja-JP" sz="2000" i="1">
                            <a:latin typeface="Cambria Math" panose="02040503050406030204" pitchFamily="18" charset="0"/>
                            <a:ea typeface="游明朝" panose="02020400000000000000" pitchFamily="18" charset="-128"/>
                          </a:rPr>
                          <m:t>𝜙</m:t>
                        </m:r>
                      </m:e>
                      <m:sup>
                        <m:r>
                          <a:rPr lang="en-US" altLang="ja-JP" sz="2000" i="1">
                            <a:latin typeface="Cambria Math" panose="02040503050406030204" pitchFamily="18" charset="0"/>
                            <a:ea typeface="游明朝" panose="02020400000000000000" pitchFamily="18" charset="-128"/>
                          </a:rPr>
                          <m:t>𝑛</m:t>
                        </m:r>
                        <m:r>
                          <a:rPr lang="en-US" altLang="ja-JP" sz="2000" i="1">
                            <a:latin typeface="Cambria Math" panose="02040503050406030204" pitchFamily="18" charset="0"/>
                            <a:ea typeface="游明朝" panose="02020400000000000000" pitchFamily="18" charset="-128"/>
                          </a:rPr>
                          <m:t>+1</m:t>
                        </m:r>
                      </m:sup>
                    </m:sSup>
                    <m:r>
                      <a:rPr lang="en-US" altLang="ja-JP" sz="2000" i="1">
                        <a:latin typeface="Cambria Math" panose="02040503050406030204" pitchFamily="18" charset="0"/>
                        <a:ea typeface="游明朝" panose="02020400000000000000" pitchFamily="18" charset="-128"/>
                      </a:rPr>
                      <m:t>)</m:t>
                    </m:r>
                  </m:oMath>
                </a14:m>
                <a:r>
                  <a:rPr lang="ja-JP" altLang="en-US" sz="2000" dirty="0">
                    <a:latin typeface="游明朝" panose="02020400000000000000" pitchFamily="18" charset="-128"/>
                    <a:ea typeface="游明朝" panose="02020400000000000000" pitchFamily="18" charset="-128"/>
                  </a:rPr>
                  <a:t>を解いて配列に格納</a:t>
                </a:r>
                <a:endParaRPr lang="en-US" altLang="ja-JP" sz="2000" dirty="0">
                  <a:latin typeface="游明朝" panose="02020400000000000000" pitchFamily="18" charset="-128"/>
                  <a:ea typeface="游明朝" panose="02020400000000000000" pitchFamily="18" charset="-128"/>
                </a:endParaRPr>
              </a:p>
              <a:p>
                <a:pPr marL="457200" indent="-457200">
                  <a:buFont typeface="+mj-lt"/>
                  <a:buAutoNum type="arabicPeriod"/>
                </a:pPr>
                <a:endParaRPr lang="en-US" altLang="ja-JP" sz="2000" dirty="0">
                  <a:latin typeface="游明朝" panose="02020400000000000000" pitchFamily="18" charset="-128"/>
                  <a:ea typeface="游明朝" panose="02020400000000000000" pitchFamily="18" charset="-128"/>
                </a:endParaRPr>
              </a:p>
              <a:p>
                <a:pPr marL="457200" indent="-457200">
                  <a:buFont typeface="+mj-lt"/>
                  <a:buAutoNum type="arabicPeriod"/>
                </a:pPr>
                <a:r>
                  <a:rPr lang="ja-JP" altLang="en-US" sz="2000" b="0" dirty="0">
                    <a:ea typeface="游明朝" panose="02020400000000000000" pitchFamily="18" charset="-128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000" b="0" i="1" smtClean="0">
                            <a:latin typeface="Cambria Math" panose="02040503050406030204" pitchFamily="18" charset="0"/>
                            <a:ea typeface="游明朝" panose="02020400000000000000" pitchFamily="18" charset="-128"/>
                          </a:rPr>
                        </m:ctrlPr>
                      </m:sSubPr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  <a:ea typeface="游明朝" panose="02020400000000000000" pitchFamily="18" charset="-128"/>
                          </a:rPr>
                          <m:t>𝑡</m:t>
                        </m:r>
                      </m:e>
                      <m:sub>
                        <m:r>
                          <a:rPr lang="en-US" altLang="ja-JP" sz="2000" b="0" i="1" smtClean="0">
                            <a:latin typeface="Cambria Math" panose="02040503050406030204" pitchFamily="18" charset="0"/>
                            <a:ea typeface="游明朝" panose="02020400000000000000" pitchFamily="18" charset="-128"/>
                          </a:rPr>
                          <m:t>𝑒𝑛𝑑</m:t>
                        </m:r>
                      </m:sub>
                    </m:sSub>
                  </m:oMath>
                </a14:m>
                <a:r>
                  <a:rPr lang="ja-JP" altLang="en-US" sz="2000" dirty="0">
                    <a:latin typeface="游明朝" panose="02020400000000000000" pitchFamily="18" charset="-128"/>
                    <a:ea typeface="游明朝" panose="02020400000000000000" pitchFamily="18" charset="-128"/>
                  </a:rPr>
                  <a:t>まで</a:t>
                </a:r>
                <a:r>
                  <a:rPr lang="en-US" altLang="ja-JP" sz="2000" dirty="0">
                    <a:latin typeface="游明朝" panose="02020400000000000000" pitchFamily="18" charset="-128"/>
                    <a:ea typeface="游明朝" panose="02020400000000000000" pitchFamily="18" charset="-128"/>
                  </a:rPr>
                  <a:t>4</a:t>
                </a:r>
                <a:r>
                  <a:rPr lang="ja-JP" altLang="en-US" sz="2000" dirty="0">
                    <a:latin typeface="游明朝" panose="02020400000000000000" pitchFamily="18" charset="-128"/>
                    <a:ea typeface="游明朝" panose="02020400000000000000" pitchFamily="18" charset="-128"/>
                  </a:rPr>
                  <a:t>と</a:t>
                </a:r>
                <a:r>
                  <a:rPr lang="en-US" altLang="ja-JP" sz="2000" dirty="0">
                    <a:latin typeface="游明朝" panose="02020400000000000000" pitchFamily="18" charset="-128"/>
                    <a:ea typeface="游明朝" panose="02020400000000000000" pitchFamily="18" charset="-128"/>
                  </a:rPr>
                  <a:t>5</a:t>
                </a:r>
                <a:r>
                  <a:rPr lang="ja-JP" altLang="en-US" sz="2000" dirty="0">
                    <a:latin typeface="游明朝" panose="02020400000000000000" pitchFamily="18" charset="-128"/>
                    <a:ea typeface="游明朝" panose="02020400000000000000" pitchFamily="18" charset="-128"/>
                  </a:rPr>
                  <a:t>を繰り返す</a:t>
                </a:r>
                <a:endParaRPr lang="en-US" altLang="ja-JP" sz="2000" dirty="0">
                  <a:latin typeface="游明朝" panose="02020400000000000000" pitchFamily="18" charset="-128"/>
                  <a:ea typeface="游明朝" panose="02020400000000000000" pitchFamily="18" charset="-128"/>
                </a:endParaRPr>
              </a:p>
              <a:p>
                <a:pPr marL="457200" indent="-457200">
                  <a:buFont typeface="+mj-lt"/>
                  <a:buAutoNum type="arabicPeriod"/>
                </a:pPr>
                <a:r>
                  <a:rPr lang="ja-JP" altLang="en-US" sz="2000" dirty="0">
                    <a:latin typeface="游明朝" panose="02020400000000000000" pitchFamily="18" charset="-128"/>
                    <a:ea typeface="游明朝" panose="02020400000000000000" pitchFamily="18" charset="-128"/>
                  </a:rPr>
                  <a:t>計算結果の出力・可視化</a:t>
                </a:r>
                <a:endParaRPr lang="en-US" altLang="ja-JP" sz="2000" dirty="0">
                  <a:latin typeface="游明朝" panose="02020400000000000000" pitchFamily="18" charset="-128"/>
                  <a:ea typeface="游明朝" panose="02020400000000000000" pitchFamily="18" charset="-128"/>
                </a:endParaRPr>
              </a:p>
            </p:txBody>
          </p:sp>
        </mc:Choice>
        <mc:Fallback xmlns="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E28381EC-519A-4A56-A509-7063CC47E79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257800" cy="5032376"/>
              </a:xfrm>
              <a:blipFill>
                <a:blip r:embed="rId3"/>
                <a:stretch>
                  <a:fillRect l="-1508" t="-169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23ACA39E-2829-473E-8FBF-61A17625B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78BB1-6FD2-4067-B326-8DA54485A403}" type="slidenum">
              <a:rPr kumimoji="1" lang="ja-JP" altLang="en-US" smtClean="0"/>
              <a:t>12</a:t>
            </a:fld>
            <a:endParaRPr kumimoji="1" lang="ja-JP" altLang="en-US" dirty="0"/>
          </a:p>
        </p:txBody>
      </p:sp>
      <p:pic>
        <p:nvPicPr>
          <p:cNvPr id="7" name="図 6" descr="スクリーンショットの画面&#10;&#10;自動的に生成された説明">
            <a:extLst>
              <a:ext uri="{FF2B5EF4-FFF2-40B4-BE49-F238E27FC236}">
                <a16:creationId xmlns:a16="http://schemas.microsoft.com/office/drawing/2014/main" id="{BA35EE00-4B66-4009-B32F-4186B158B9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6134" y="2166761"/>
            <a:ext cx="6106377" cy="2524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6829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CF0FE2F-521F-43C4-A4FA-9806ED3AA9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/>
              <a:t>2.6</a:t>
            </a:r>
            <a:r>
              <a:rPr lang="en-US" altLang="ja-JP" dirty="0"/>
              <a:t>	</a:t>
            </a:r>
            <a:r>
              <a:rPr lang="ja-JP" altLang="en-US" dirty="0"/>
              <a:t>課題</a:t>
            </a:r>
            <a:endParaRPr kumimoji="1" lang="ja-JP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E28381EC-519A-4A56-A509-7063CC47E79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503237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ja-JP" sz="2000" i="1" smtClean="0">
                            <a:latin typeface="Cambria Math" panose="02040503050406030204" pitchFamily="18" charset="0"/>
                            <a:ea typeface="游明朝" panose="02020400000000000000" pitchFamily="18" charset="-128"/>
                          </a:rPr>
                        </m:ctrlPr>
                      </m:dPr>
                      <m:e>
                        <m:r>
                          <a:rPr lang="en-US" altLang="ja-JP" sz="2000" i="1">
                            <a:latin typeface="Cambria Math" panose="02040503050406030204" pitchFamily="18" charset="0"/>
                            <a:ea typeface="游明朝" panose="02020400000000000000" pitchFamily="18" charset="-128"/>
                          </a:rPr>
                          <m:t>0,1</m:t>
                        </m:r>
                      </m:e>
                    </m:d>
                    <m:r>
                      <a:rPr lang="en-US" altLang="ja-JP" sz="2000" i="1">
                        <a:latin typeface="Cambria Math" panose="02040503050406030204" pitchFamily="18" charset="0"/>
                        <a:ea typeface="游明朝" panose="02020400000000000000" pitchFamily="18" charset="-128"/>
                      </a:rPr>
                      <m:t>∈</m:t>
                    </m:r>
                    <m:r>
                      <a:rPr lang="en-US" altLang="ja-JP" sz="2000" i="1">
                        <a:latin typeface="Cambria Math" panose="02040503050406030204" pitchFamily="18" charset="0"/>
                        <a:ea typeface="游明朝" panose="02020400000000000000" pitchFamily="18" charset="-128"/>
                      </a:rPr>
                      <m:t>𝑅</m:t>
                    </m:r>
                  </m:oMath>
                </a14:m>
                <a:r>
                  <a:rPr lang="ja-JP" altLang="en-US" sz="2000" dirty="0">
                    <a:latin typeface="游明朝" panose="02020400000000000000" pitchFamily="18" charset="-128"/>
                    <a:ea typeface="游明朝" panose="02020400000000000000" pitchFamily="18" charset="-128"/>
                  </a:rPr>
                  <a:t>で定義された移流方程式：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ja-JP" sz="2000" i="1">
                            <a:latin typeface="Cambria Math" panose="02040503050406030204" pitchFamily="18" charset="0"/>
                            <a:ea typeface="游明朝" panose="02020400000000000000" pitchFamily="18" charset="-128"/>
                          </a:rPr>
                        </m:ctrlPr>
                      </m:fPr>
                      <m:num>
                        <m:r>
                          <a:rPr lang="en-US" altLang="ja-JP" sz="2000" i="1">
                            <a:latin typeface="Cambria Math" panose="02040503050406030204" pitchFamily="18" charset="0"/>
                            <a:ea typeface="游明朝" panose="02020400000000000000" pitchFamily="18" charset="-128"/>
                          </a:rPr>
                          <m:t>𝜕𝜙</m:t>
                        </m:r>
                      </m:num>
                      <m:den>
                        <m:r>
                          <a:rPr lang="en-US" altLang="ja-JP" sz="2000" i="1">
                            <a:latin typeface="Cambria Math" panose="02040503050406030204" pitchFamily="18" charset="0"/>
                            <a:ea typeface="游明朝" panose="02020400000000000000" pitchFamily="18" charset="-128"/>
                          </a:rPr>
                          <m:t>𝜕</m:t>
                        </m:r>
                        <m:r>
                          <a:rPr lang="en-US" altLang="ja-JP" sz="2000" i="1">
                            <a:latin typeface="Cambria Math" panose="02040503050406030204" pitchFamily="18" charset="0"/>
                            <a:ea typeface="游明朝" panose="02020400000000000000" pitchFamily="18" charset="-128"/>
                          </a:rPr>
                          <m:t>𝑡</m:t>
                        </m:r>
                      </m:den>
                    </m:f>
                    <m:r>
                      <a:rPr lang="en-US" altLang="ja-JP" sz="2000" i="1">
                        <a:latin typeface="Cambria Math" panose="02040503050406030204" pitchFamily="18" charset="0"/>
                        <a:ea typeface="游明朝" panose="02020400000000000000" pitchFamily="18" charset="-128"/>
                      </a:rPr>
                      <m:t>=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  <a:ea typeface="游明朝" panose="02020400000000000000" pitchFamily="18" charset="-128"/>
                      </a:rPr>
                      <m:t>𝑥</m:t>
                    </m:r>
                    <m:f>
                      <m:fPr>
                        <m:ctrlPr>
                          <a:rPr lang="en-US" altLang="ja-JP" sz="2000" i="1" smtClean="0">
                            <a:latin typeface="Cambria Math" panose="02040503050406030204" pitchFamily="18" charset="0"/>
                            <a:ea typeface="游明朝" panose="02020400000000000000" pitchFamily="18" charset="-128"/>
                          </a:rPr>
                        </m:ctrlPr>
                      </m:fPr>
                      <m:num>
                        <m:r>
                          <a:rPr lang="en-US" altLang="ja-JP" sz="2000" i="1">
                            <a:latin typeface="Cambria Math" panose="02040503050406030204" pitchFamily="18" charset="0"/>
                            <a:ea typeface="游明朝" panose="02020400000000000000" pitchFamily="18" charset="-128"/>
                          </a:rPr>
                          <m:t>𝜕</m:t>
                        </m:r>
                        <m:r>
                          <a:rPr lang="en-US" altLang="ja-JP" sz="2000" i="1">
                            <a:latin typeface="Cambria Math" panose="02040503050406030204" pitchFamily="18" charset="0"/>
                            <a:ea typeface="游明朝" panose="02020400000000000000" pitchFamily="18" charset="-128"/>
                          </a:rPr>
                          <m:t>𝜙</m:t>
                        </m:r>
                      </m:num>
                      <m:den>
                        <m:r>
                          <a:rPr lang="en-US" altLang="ja-JP" sz="2000" i="1">
                            <a:latin typeface="Cambria Math" panose="02040503050406030204" pitchFamily="18" charset="0"/>
                            <a:ea typeface="游明朝" panose="02020400000000000000" pitchFamily="18" charset="-128"/>
                          </a:rPr>
                          <m:t>𝜕</m:t>
                        </m:r>
                        <m:r>
                          <a:rPr lang="en-US" altLang="ja-JP" sz="2000" b="0" i="1" smtClean="0">
                            <a:latin typeface="Cambria Math" panose="02040503050406030204" pitchFamily="18" charset="0"/>
                            <a:ea typeface="游明朝" panose="02020400000000000000" pitchFamily="18" charset="-128"/>
                          </a:rPr>
                          <m:t>𝑥</m:t>
                        </m:r>
                      </m:den>
                    </m:f>
                  </m:oMath>
                </a14:m>
                <a:r>
                  <a:rPr lang="ja-JP" altLang="en-US" sz="2000" dirty="0">
                    <a:latin typeface="游明朝" panose="02020400000000000000" pitchFamily="18" charset="-128"/>
                    <a:ea typeface="游明朝" panose="02020400000000000000" pitchFamily="18" charset="-128"/>
                  </a:rPr>
                  <a:t>が以下の条件を満たすとする</a:t>
                </a:r>
                <a:endParaRPr lang="en-US" altLang="ja-JP" sz="2000" dirty="0">
                  <a:latin typeface="游明朝" panose="02020400000000000000" pitchFamily="18" charset="-128"/>
                  <a:ea typeface="游明朝" panose="02020400000000000000" pitchFamily="18" charset="-128"/>
                </a:endParaRPr>
              </a:p>
              <a:p>
                <a:pPr marL="0" indent="0">
                  <a:buNone/>
                </a:pPr>
                <a:r>
                  <a:rPr lang="ja-JP" altLang="en-US" sz="2000" dirty="0">
                    <a:latin typeface="游明朝" panose="02020400000000000000" pitchFamily="18" charset="-128"/>
                    <a:ea typeface="游明朝" panose="02020400000000000000" pitchFamily="18" charset="-128"/>
                  </a:rPr>
                  <a:t>・</a:t>
                </a:r>
                <a14:m>
                  <m:oMath xmlns:m="http://schemas.openxmlformats.org/officeDocument/2006/math">
                    <m:r>
                      <a:rPr lang="en-US" altLang="ja-JP" sz="2000" i="1">
                        <a:latin typeface="Cambria Math" panose="02040503050406030204" pitchFamily="18" charset="0"/>
                        <a:ea typeface="游明朝" panose="02020400000000000000" pitchFamily="18" charset="-128"/>
                      </a:rPr>
                      <m:t>𝜙</m:t>
                    </m:r>
                    <m:d>
                      <m:dPr>
                        <m:ctrlPr>
                          <a:rPr lang="en-US" altLang="ja-JP" sz="2000" i="1">
                            <a:latin typeface="Cambria Math" panose="02040503050406030204" pitchFamily="18" charset="0"/>
                            <a:ea typeface="游明朝" panose="02020400000000000000" pitchFamily="18" charset="-128"/>
                          </a:rPr>
                        </m:ctrlPr>
                      </m:dPr>
                      <m:e>
                        <m:r>
                          <a:rPr lang="en-US" altLang="ja-JP" sz="2000" i="1">
                            <a:latin typeface="Cambria Math" panose="02040503050406030204" pitchFamily="18" charset="0"/>
                            <a:ea typeface="游明朝" panose="02020400000000000000" pitchFamily="18" charset="-128"/>
                          </a:rPr>
                          <m:t>𝑥</m:t>
                        </m:r>
                        <m:r>
                          <a:rPr lang="en-US" altLang="ja-JP" sz="2000" i="1">
                            <a:latin typeface="Cambria Math" panose="02040503050406030204" pitchFamily="18" charset="0"/>
                            <a:ea typeface="游明朝" panose="02020400000000000000" pitchFamily="18" charset="-128"/>
                          </a:rPr>
                          <m:t>,0</m:t>
                        </m:r>
                      </m:e>
                    </m:d>
                    <m:r>
                      <a:rPr lang="en-US" altLang="ja-JP" sz="2000" i="1">
                        <a:latin typeface="Cambria Math" panose="02040503050406030204" pitchFamily="18" charset="0"/>
                        <a:ea typeface="游明朝" panose="02020400000000000000" pitchFamily="18" charset="-128"/>
                      </a:rPr>
                      <m:t>=</m:t>
                    </m:r>
                    <m:r>
                      <m:rPr>
                        <m:sty m:val="p"/>
                      </m:rPr>
                      <a:rPr lang="en-US" altLang="ja-JP" sz="2000" b="0" i="0" smtClean="0">
                        <a:latin typeface="Cambria Math" panose="02040503050406030204" pitchFamily="18" charset="0"/>
                        <a:ea typeface="游明朝" panose="02020400000000000000" pitchFamily="18" charset="-128"/>
                      </a:rPr>
                      <m:t>sin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  <a:ea typeface="游明朝" panose="02020400000000000000" pitchFamily="18" charset="-128"/>
                      </a:rPr>
                      <m:t>⁡(2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  <a:ea typeface="游明朝" panose="02020400000000000000" pitchFamily="18" charset="-128"/>
                      </a:rPr>
                      <m:t>𝜋</m:t>
                    </m:r>
                    <m:r>
                      <a:rPr lang="en-US" altLang="ja-JP" sz="2000" i="1">
                        <a:latin typeface="Cambria Math" panose="02040503050406030204" pitchFamily="18" charset="0"/>
                        <a:ea typeface="游明朝" panose="02020400000000000000" pitchFamily="18" charset="-128"/>
                      </a:rPr>
                      <m:t>𝑥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  <a:ea typeface="游明朝" panose="02020400000000000000" pitchFamily="18" charset="-128"/>
                      </a:rPr>
                      <m:t>)</m:t>
                    </m:r>
                  </m:oMath>
                </a14:m>
                <a:endParaRPr lang="en-US" altLang="ja-JP" sz="2000" dirty="0">
                  <a:latin typeface="游明朝" panose="02020400000000000000" pitchFamily="18" charset="-128"/>
                  <a:ea typeface="游明朝" panose="02020400000000000000" pitchFamily="18" charset="-128"/>
                </a:endParaRPr>
              </a:p>
              <a:p>
                <a:pPr marL="0" indent="0">
                  <a:buNone/>
                </a:pPr>
                <a:r>
                  <a:rPr lang="ja-JP" altLang="en-US" sz="2000" dirty="0">
                    <a:latin typeface="游明朝" panose="02020400000000000000" pitchFamily="18" charset="-128"/>
                    <a:ea typeface="游明朝" panose="02020400000000000000" pitchFamily="18" charset="-128"/>
                  </a:rPr>
                  <a:t>・</a:t>
                </a:r>
                <a14:m>
                  <m:oMath xmlns:m="http://schemas.openxmlformats.org/officeDocument/2006/math">
                    <m:r>
                      <a:rPr lang="en-US" altLang="ja-JP" sz="2000" i="1">
                        <a:latin typeface="Cambria Math" panose="02040503050406030204" pitchFamily="18" charset="0"/>
                        <a:ea typeface="游明朝" panose="02020400000000000000" pitchFamily="18" charset="-128"/>
                      </a:rPr>
                      <m:t>𝜙</m:t>
                    </m:r>
                    <m:d>
                      <m:dPr>
                        <m:ctrlPr>
                          <a:rPr lang="en-US" altLang="ja-JP" sz="2000" i="1">
                            <a:latin typeface="Cambria Math" panose="02040503050406030204" pitchFamily="18" charset="0"/>
                            <a:ea typeface="游明朝" panose="02020400000000000000" pitchFamily="18" charset="-128"/>
                          </a:rPr>
                        </m:ctrlPr>
                      </m:dPr>
                      <m:e>
                        <m:r>
                          <a:rPr lang="en-US" altLang="ja-JP" sz="2000">
                            <a:latin typeface="Cambria Math" panose="02040503050406030204" pitchFamily="18" charset="0"/>
                            <a:ea typeface="游明朝" panose="02020400000000000000" pitchFamily="18" charset="-128"/>
                          </a:rPr>
                          <m:t>0,</m:t>
                        </m:r>
                        <m:r>
                          <a:rPr lang="en-US" altLang="ja-JP" sz="2000" i="1">
                            <a:latin typeface="Cambria Math" panose="02040503050406030204" pitchFamily="18" charset="0"/>
                            <a:ea typeface="游明朝" panose="02020400000000000000" pitchFamily="18" charset="-128"/>
                          </a:rPr>
                          <m:t>𝑡</m:t>
                        </m:r>
                      </m:e>
                    </m:d>
                    <m:r>
                      <a:rPr lang="en-US" altLang="ja-JP" sz="2000">
                        <a:latin typeface="Cambria Math" panose="02040503050406030204" pitchFamily="18" charset="0"/>
                        <a:ea typeface="游明朝" panose="02020400000000000000" pitchFamily="18" charset="-128"/>
                      </a:rPr>
                      <m:t>= </m:t>
                    </m:r>
                    <m:r>
                      <a:rPr lang="en-US" altLang="ja-JP" sz="2000" i="1">
                        <a:latin typeface="Cambria Math" panose="02040503050406030204" pitchFamily="18" charset="0"/>
                        <a:ea typeface="游明朝" panose="02020400000000000000" pitchFamily="18" charset="-128"/>
                      </a:rPr>
                      <m:t>𝜙</m:t>
                    </m:r>
                    <m:d>
                      <m:dPr>
                        <m:ctrlPr>
                          <a:rPr lang="en-US" altLang="ja-JP" sz="2000" i="1">
                            <a:latin typeface="Cambria Math" panose="02040503050406030204" pitchFamily="18" charset="0"/>
                            <a:ea typeface="游明朝" panose="02020400000000000000" pitchFamily="18" charset="-128"/>
                          </a:rPr>
                        </m:ctrlPr>
                      </m:dPr>
                      <m:e>
                        <m:r>
                          <a:rPr lang="en-US" altLang="ja-JP" sz="2000">
                            <a:latin typeface="Cambria Math" panose="02040503050406030204" pitchFamily="18" charset="0"/>
                            <a:ea typeface="游明朝" panose="02020400000000000000" pitchFamily="18" charset="-128"/>
                          </a:rPr>
                          <m:t>1,</m:t>
                        </m:r>
                        <m:r>
                          <a:rPr lang="en-US" altLang="ja-JP" sz="2000" i="1">
                            <a:latin typeface="Cambria Math" panose="02040503050406030204" pitchFamily="18" charset="0"/>
                            <a:ea typeface="游明朝" panose="02020400000000000000" pitchFamily="18" charset="-128"/>
                          </a:rPr>
                          <m:t>𝑡</m:t>
                        </m:r>
                      </m:e>
                    </m:d>
                  </m:oMath>
                </a14:m>
                <a:endParaRPr lang="en-US" altLang="ja-JP" sz="2000" dirty="0">
                  <a:latin typeface="游明朝" panose="02020400000000000000" pitchFamily="18" charset="-128"/>
                  <a:ea typeface="游明朝" panose="02020400000000000000" pitchFamily="18" charset="-128"/>
                </a:endParaRPr>
              </a:p>
              <a:p>
                <a:pPr marL="0" indent="0">
                  <a:buNone/>
                </a:pPr>
                <a:endParaRPr lang="en-US" altLang="ja-JP" sz="2000" dirty="0">
                  <a:latin typeface="游明朝" panose="02020400000000000000" pitchFamily="18" charset="-128"/>
                  <a:ea typeface="游明朝" panose="02020400000000000000" pitchFamily="18" charset="-128"/>
                </a:endParaRPr>
              </a:p>
              <a:p>
                <a:pPr marL="457200" indent="-457200">
                  <a:buFont typeface="+mj-lt"/>
                  <a:buAutoNum type="arabicPeriod"/>
                </a:pPr>
                <a:r>
                  <a:rPr lang="ja-JP" altLang="en-US" sz="2000" dirty="0">
                    <a:latin typeface="游明朝" panose="02020400000000000000" pitchFamily="18" charset="-128"/>
                    <a:ea typeface="游明朝" panose="02020400000000000000" pitchFamily="18" charset="-128"/>
                  </a:rPr>
                  <a:t>移流方程式の厳密解を求めよ</a:t>
                </a:r>
                <a:endParaRPr lang="en-US" altLang="ja-JP" sz="2000" dirty="0">
                  <a:latin typeface="游明朝" panose="02020400000000000000" pitchFamily="18" charset="-128"/>
                  <a:ea typeface="游明朝" panose="02020400000000000000" pitchFamily="18" charset="-128"/>
                </a:endParaRPr>
              </a:p>
              <a:p>
                <a:pPr marL="457200" indent="-457200">
                  <a:buFont typeface="+mj-lt"/>
                  <a:buAutoNum type="arabicPeriod"/>
                </a:pPr>
                <a:r>
                  <a:rPr lang="ja-JP" altLang="en-US" sz="2000" dirty="0">
                    <a:latin typeface="游明朝" panose="02020400000000000000" pitchFamily="18" charset="-128"/>
                    <a:ea typeface="游明朝" panose="02020400000000000000" pitchFamily="18" charset="-128"/>
                  </a:rPr>
                  <a:t>移流方程式の</a:t>
                </a:r>
                <a:r>
                  <a:rPr lang="en-US" altLang="ja-JP" sz="2000" dirty="0">
                    <a:latin typeface="游明朝" panose="02020400000000000000" pitchFamily="18" charset="-128"/>
                    <a:ea typeface="游明朝" panose="02020400000000000000" pitchFamily="18" charset="-128"/>
                  </a:rPr>
                  <a:t>1</a:t>
                </a:r>
                <a:r>
                  <a:rPr lang="ja-JP" altLang="en-US" sz="2000" dirty="0">
                    <a:latin typeface="游明朝" panose="02020400000000000000" pitchFamily="18" charset="-128"/>
                    <a:ea typeface="游明朝" panose="02020400000000000000" pitchFamily="18" charset="-128"/>
                  </a:rPr>
                  <a:t>次精度・</a:t>
                </a:r>
                <a:r>
                  <a:rPr lang="en-US" altLang="ja-JP" sz="2000" dirty="0">
                    <a:latin typeface="游明朝" panose="02020400000000000000" pitchFamily="18" charset="-128"/>
                    <a:ea typeface="游明朝" panose="02020400000000000000" pitchFamily="18" charset="-128"/>
                  </a:rPr>
                  <a:t>2</a:t>
                </a:r>
                <a:r>
                  <a:rPr lang="ja-JP" altLang="en-US" sz="2000" dirty="0">
                    <a:latin typeface="游明朝" panose="02020400000000000000" pitchFamily="18" charset="-128"/>
                    <a:ea typeface="游明朝" panose="02020400000000000000" pitchFamily="18" charset="-128"/>
                  </a:rPr>
                  <a:t>次精度の数値解を求めよ</a:t>
                </a:r>
                <a:endParaRPr lang="en-US" altLang="ja-JP" sz="2000" dirty="0">
                  <a:latin typeface="游明朝" panose="02020400000000000000" pitchFamily="18" charset="-128"/>
                  <a:ea typeface="游明朝" panose="02020400000000000000" pitchFamily="18" charset="-128"/>
                </a:endParaRP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altLang="ja-JP" sz="2000" dirty="0">
                    <a:latin typeface="游明朝" panose="02020400000000000000" pitchFamily="18" charset="-128"/>
                    <a:ea typeface="游明朝" panose="02020400000000000000" pitchFamily="18" charset="-128"/>
                  </a:rPr>
                  <a:t>2</a:t>
                </a:r>
                <a:r>
                  <a:rPr lang="ja-JP" altLang="en-US" sz="2000" dirty="0">
                    <a:latin typeface="游明朝" panose="02020400000000000000" pitchFamily="18" charset="-128"/>
                    <a:ea typeface="游明朝" panose="02020400000000000000" pitchFamily="18" charset="-128"/>
                  </a:rPr>
                  <a:t>の数値解について厳密解との誤差をそれぞれ求めよ</a:t>
                </a:r>
                <a:endParaRPr lang="en-US" altLang="ja-JP" sz="2000" dirty="0">
                  <a:latin typeface="游明朝" panose="02020400000000000000" pitchFamily="18" charset="-128"/>
                  <a:ea typeface="游明朝" panose="02020400000000000000" pitchFamily="18" charset="-128"/>
                </a:endParaRP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altLang="ja-JP" sz="2000" dirty="0">
                    <a:latin typeface="游明朝" panose="02020400000000000000" pitchFamily="18" charset="-128"/>
                    <a:ea typeface="游明朝" panose="02020400000000000000" pitchFamily="18" charset="-128"/>
                  </a:rPr>
                  <a:t>2</a:t>
                </a:r>
                <a:r>
                  <a:rPr lang="ja-JP" altLang="en-US" sz="2000" dirty="0">
                    <a:latin typeface="游明朝" panose="02020400000000000000" pitchFamily="18" charset="-128"/>
                    <a:ea typeface="游明朝" panose="02020400000000000000" pitchFamily="18" charset="-128"/>
                  </a:rPr>
                  <a:t>次元熱方程式：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ja-JP" sz="2000" i="1">
                            <a:latin typeface="Cambria Math" panose="02040503050406030204" pitchFamily="18" charset="0"/>
                            <a:ea typeface="游明朝" panose="02020400000000000000" pitchFamily="18" charset="-128"/>
                          </a:rPr>
                        </m:ctrlPr>
                      </m:fPr>
                      <m:num>
                        <m:r>
                          <a:rPr lang="en-US" altLang="ja-JP" sz="2000" i="1">
                            <a:latin typeface="Cambria Math" panose="02040503050406030204" pitchFamily="18" charset="0"/>
                            <a:ea typeface="游明朝" panose="02020400000000000000" pitchFamily="18" charset="-128"/>
                          </a:rPr>
                          <m:t>𝜕𝜙</m:t>
                        </m:r>
                      </m:num>
                      <m:den>
                        <m:r>
                          <a:rPr lang="en-US" altLang="ja-JP" sz="2000" i="1">
                            <a:latin typeface="Cambria Math" panose="02040503050406030204" pitchFamily="18" charset="0"/>
                            <a:ea typeface="游明朝" panose="02020400000000000000" pitchFamily="18" charset="-128"/>
                          </a:rPr>
                          <m:t>𝜕</m:t>
                        </m:r>
                        <m:r>
                          <a:rPr lang="en-US" altLang="ja-JP" sz="2000" i="1">
                            <a:latin typeface="Cambria Math" panose="02040503050406030204" pitchFamily="18" charset="0"/>
                            <a:ea typeface="游明朝" panose="02020400000000000000" pitchFamily="18" charset="-128"/>
                          </a:rPr>
                          <m:t>𝑡</m:t>
                        </m:r>
                      </m:den>
                    </m:f>
                    <m:r>
                      <a:rPr lang="en-US" altLang="ja-JP" sz="2000" i="1">
                        <a:latin typeface="Cambria Math" panose="02040503050406030204" pitchFamily="18" charset="0"/>
                        <a:ea typeface="游明朝" panose="02020400000000000000" pitchFamily="18" charset="-128"/>
                      </a:rPr>
                      <m:t>=</m:t>
                    </m:r>
                    <m:r>
                      <a:rPr lang="en-US" altLang="ja-JP" sz="2000" i="1">
                        <a:latin typeface="Cambria Math" panose="02040503050406030204" pitchFamily="18" charset="0"/>
                        <a:ea typeface="游明朝" panose="02020400000000000000" pitchFamily="18" charset="-128"/>
                      </a:rPr>
                      <m:t>𝑘</m:t>
                    </m:r>
                    <m:d>
                      <m:dPr>
                        <m:ctrlPr>
                          <a:rPr lang="en-US" altLang="ja-JP" sz="2000" i="1">
                            <a:latin typeface="Cambria Math" panose="02040503050406030204" pitchFamily="18" charset="0"/>
                            <a:ea typeface="游明朝" panose="02020400000000000000" pitchFamily="18" charset="-128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ja-JP" sz="2000" i="1">
                                <a:latin typeface="Cambria Math" panose="02040503050406030204" pitchFamily="18" charset="0"/>
                                <a:ea typeface="游明朝" panose="02020400000000000000" pitchFamily="18" charset="-128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altLang="ja-JP" sz="2000" i="1">
                                    <a:latin typeface="Cambria Math" panose="02040503050406030204" pitchFamily="18" charset="0"/>
                                    <a:ea typeface="游明朝" panose="02020400000000000000" pitchFamily="18" charset="-128"/>
                                  </a:rPr>
                                </m:ctrlPr>
                              </m:sSupPr>
                              <m:e>
                                <m:r>
                                  <a:rPr lang="en-US" altLang="ja-JP" sz="2000" i="1">
                                    <a:latin typeface="Cambria Math" panose="02040503050406030204" pitchFamily="18" charset="0"/>
                                    <a:ea typeface="游明朝" panose="02020400000000000000" pitchFamily="18" charset="-128"/>
                                  </a:rPr>
                                  <m:t>𝜕</m:t>
                                </m:r>
                              </m:e>
                              <m:sup>
                                <m:r>
                                  <a:rPr lang="en-US" altLang="ja-JP" sz="2000" i="1">
                                    <a:latin typeface="Cambria Math" panose="02040503050406030204" pitchFamily="18" charset="0"/>
                                    <a:ea typeface="游明朝" panose="02020400000000000000" pitchFamily="18" charset="-128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ja-JP" sz="2000" i="1">
                                <a:latin typeface="Cambria Math" panose="02040503050406030204" pitchFamily="18" charset="0"/>
                                <a:ea typeface="游明朝" panose="02020400000000000000" pitchFamily="18" charset="-128"/>
                              </a:rPr>
                              <m:t>𝜙</m:t>
                            </m:r>
                          </m:num>
                          <m:den>
                            <m:r>
                              <a:rPr lang="en-US" altLang="ja-JP" sz="2000" i="1">
                                <a:latin typeface="Cambria Math" panose="02040503050406030204" pitchFamily="18" charset="0"/>
                                <a:ea typeface="游明朝" panose="02020400000000000000" pitchFamily="18" charset="-128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altLang="ja-JP" sz="2000" i="1">
                                    <a:latin typeface="Cambria Math" panose="02040503050406030204" pitchFamily="18" charset="0"/>
                                    <a:ea typeface="游明朝" panose="02020400000000000000" pitchFamily="18" charset="-128"/>
                                  </a:rPr>
                                </m:ctrlPr>
                              </m:sSupPr>
                              <m:e>
                                <m:r>
                                  <a:rPr lang="en-US" altLang="ja-JP" sz="2000" i="1">
                                    <a:latin typeface="Cambria Math" panose="02040503050406030204" pitchFamily="18" charset="0"/>
                                    <a:ea typeface="游明朝" panose="02020400000000000000" pitchFamily="18" charset="-128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altLang="ja-JP" sz="2000" i="1">
                                    <a:latin typeface="Cambria Math" panose="02040503050406030204" pitchFamily="18" charset="0"/>
                                    <a:ea typeface="游明朝" panose="02020400000000000000" pitchFamily="18" charset="-128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r>
                          <a:rPr lang="en-US" altLang="ja-JP" sz="2000" i="1">
                            <a:latin typeface="Cambria Math" panose="02040503050406030204" pitchFamily="18" charset="0"/>
                            <a:ea typeface="游明朝" panose="02020400000000000000" pitchFamily="18" charset="-128"/>
                          </a:rPr>
                          <m:t>+</m:t>
                        </m:r>
                        <m:f>
                          <m:fPr>
                            <m:ctrlPr>
                              <a:rPr lang="en-US" altLang="ja-JP" sz="2000" i="1">
                                <a:latin typeface="Cambria Math" panose="02040503050406030204" pitchFamily="18" charset="0"/>
                                <a:ea typeface="游明朝" panose="02020400000000000000" pitchFamily="18" charset="-128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altLang="ja-JP" sz="2000" i="1">
                                    <a:latin typeface="Cambria Math" panose="02040503050406030204" pitchFamily="18" charset="0"/>
                                    <a:ea typeface="游明朝" panose="02020400000000000000" pitchFamily="18" charset="-128"/>
                                  </a:rPr>
                                </m:ctrlPr>
                              </m:sSupPr>
                              <m:e>
                                <m:r>
                                  <a:rPr lang="en-US" altLang="ja-JP" sz="2000" i="1">
                                    <a:latin typeface="Cambria Math" panose="02040503050406030204" pitchFamily="18" charset="0"/>
                                    <a:ea typeface="游明朝" panose="02020400000000000000" pitchFamily="18" charset="-128"/>
                                  </a:rPr>
                                  <m:t>𝜕</m:t>
                                </m:r>
                              </m:e>
                              <m:sup>
                                <m:r>
                                  <a:rPr lang="en-US" altLang="ja-JP" sz="2000" i="1">
                                    <a:latin typeface="Cambria Math" panose="02040503050406030204" pitchFamily="18" charset="0"/>
                                    <a:ea typeface="游明朝" panose="02020400000000000000" pitchFamily="18" charset="-128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ja-JP" sz="2000" i="1">
                                <a:latin typeface="Cambria Math" panose="02040503050406030204" pitchFamily="18" charset="0"/>
                                <a:ea typeface="游明朝" panose="02020400000000000000" pitchFamily="18" charset="-128"/>
                              </a:rPr>
                              <m:t>𝜙</m:t>
                            </m:r>
                          </m:num>
                          <m:den>
                            <m:r>
                              <a:rPr lang="en-US" altLang="ja-JP" sz="2000" i="1">
                                <a:latin typeface="Cambria Math" panose="02040503050406030204" pitchFamily="18" charset="0"/>
                                <a:ea typeface="游明朝" panose="02020400000000000000" pitchFamily="18" charset="-128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altLang="ja-JP" sz="2000" i="1">
                                    <a:latin typeface="Cambria Math" panose="02040503050406030204" pitchFamily="18" charset="0"/>
                                    <a:ea typeface="游明朝" panose="02020400000000000000" pitchFamily="18" charset="-128"/>
                                  </a:rPr>
                                </m:ctrlPr>
                              </m:sSupPr>
                              <m:e>
                                <m:r>
                                  <a:rPr lang="en-US" altLang="ja-JP" sz="2000" i="1">
                                    <a:latin typeface="Cambria Math" panose="02040503050406030204" pitchFamily="18" charset="0"/>
                                    <a:ea typeface="游明朝" panose="02020400000000000000" pitchFamily="18" charset="-128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altLang="ja-JP" sz="2000" i="1">
                                    <a:latin typeface="Cambria Math" panose="02040503050406030204" pitchFamily="18" charset="0"/>
                                    <a:ea typeface="游明朝" panose="02020400000000000000" pitchFamily="18" charset="-128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  <m:r>
                      <a:rPr lang="en-US" altLang="ja-JP" sz="2000">
                        <a:latin typeface="Cambria Math" panose="02040503050406030204" pitchFamily="18" charset="0"/>
                        <a:ea typeface="游明朝" panose="02020400000000000000" pitchFamily="18" charset="-128"/>
                      </a:rPr>
                      <m:t>, </m:t>
                    </m:r>
                  </m:oMath>
                </a14:m>
                <a:br>
                  <a:rPr lang="en-US" altLang="ja-JP" sz="2000" dirty="0">
                    <a:latin typeface="Cambria Math" panose="02040503050406030204" pitchFamily="18" charset="0"/>
                    <a:ea typeface="游明朝" panose="02020400000000000000" pitchFamily="18" charset="-128"/>
                  </a:rPr>
                </a:br>
                <a14:m>
                  <m:oMath xmlns:m="http://schemas.openxmlformats.org/officeDocument/2006/math">
                    <m:r>
                      <a:rPr lang="en-US" altLang="ja-JP" sz="2000" i="1">
                        <a:latin typeface="Cambria Math" panose="02040503050406030204" pitchFamily="18" charset="0"/>
                        <a:ea typeface="游明朝" panose="02020400000000000000" pitchFamily="18" charset="-128"/>
                      </a:rPr>
                      <m:t>𝜙</m:t>
                    </m:r>
                    <m:d>
                      <m:dPr>
                        <m:ctrlPr>
                          <a:rPr lang="en-US" altLang="ja-JP" sz="2000" i="1">
                            <a:latin typeface="Cambria Math" panose="02040503050406030204" pitchFamily="18" charset="0"/>
                            <a:ea typeface="游明朝" panose="02020400000000000000" pitchFamily="18" charset="-128"/>
                          </a:rPr>
                        </m:ctrlPr>
                      </m:dPr>
                      <m:e>
                        <m:r>
                          <a:rPr lang="en-US" altLang="ja-JP" sz="2000" i="1">
                            <a:latin typeface="Cambria Math" panose="02040503050406030204" pitchFamily="18" charset="0"/>
                            <a:ea typeface="游明朝" panose="02020400000000000000" pitchFamily="18" charset="-128"/>
                          </a:rPr>
                          <m:t>𝑥</m:t>
                        </m:r>
                        <m:r>
                          <a:rPr lang="en-US" altLang="ja-JP" sz="2000" i="1">
                            <a:latin typeface="Cambria Math" panose="02040503050406030204" pitchFamily="18" charset="0"/>
                            <a:ea typeface="游明朝" panose="02020400000000000000" pitchFamily="18" charset="-128"/>
                          </a:rPr>
                          <m:t>,</m:t>
                        </m:r>
                        <m:r>
                          <a:rPr lang="en-US" altLang="ja-JP" sz="2000" i="1">
                            <a:latin typeface="Cambria Math" panose="02040503050406030204" pitchFamily="18" charset="0"/>
                            <a:ea typeface="游明朝" panose="02020400000000000000" pitchFamily="18" charset="-128"/>
                          </a:rPr>
                          <m:t>𝑦</m:t>
                        </m:r>
                        <m:r>
                          <a:rPr lang="en-US" altLang="ja-JP" sz="2000" i="1">
                            <a:latin typeface="Cambria Math" panose="02040503050406030204" pitchFamily="18" charset="0"/>
                            <a:ea typeface="游明朝" panose="02020400000000000000" pitchFamily="18" charset="-128"/>
                          </a:rPr>
                          <m:t>,0</m:t>
                        </m:r>
                      </m:e>
                    </m:d>
                    <m:r>
                      <a:rPr lang="en-US" altLang="ja-JP" sz="2000" i="1">
                        <a:latin typeface="Cambria Math" panose="02040503050406030204" pitchFamily="18" charset="0"/>
                        <a:ea typeface="游明朝" panose="02020400000000000000" pitchFamily="18" charset="-128"/>
                      </a:rPr>
                      <m:t>=</m:t>
                    </m:r>
                    <m:func>
                      <m:funcPr>
                        <m:ctrlPr>
                          <a:rPr lang="en-US" altLang="ja-JP" sz="2000" i="1">
                            <a:latin typeface="Cambria Math" panose="02040503050406030204" pitchFamily="18" charset="0"/>
                            <a:ea typeface="游明朝" panose="02020400000000000000" pitchFamily="18" charset="-128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000">
                            <a:latin typeface="Cambria Math" panose="02040503050406030204" pitchFamily="18" charset="0"/>
                            <a:ea typeface="游明朝" panose="02020400000000000000" pitchFamily="18" charset="-128"/>
                          </a:rPr>
                          <m:t>sin</m:t>
                        </m:r>
                      </m:fName>
                      <m:e>
                        <m:r>
                          <a:rPr lang="en-US" altLang="ja-JP" sz="2000" i="1">
                            <a:latin typeface="Cambria Math" panose="02040503050406030204" pitchFamily="18" charset="0"/>
                            <a:ea typeface="游明朝" panose="02020400000000000000" pitchFamily="18" charset="-128"/>
                          </a:rPr>
                          <m:t>(2</m:t>
                        </m:r>
                        <m:r>
                          <a:rPr lang="en-US" altLang="ja-JP" sz="2000" i="1">
                            <a:latin typeface="Cambria Math" panose="02040503050406030204" pitchFamily="18" charset="0"/>
                            <a:ea typeface="游明朝" panose="02020400000000000000" pitchFamily="18" charset="-128"/>
                          </a:rPr>
                          <m:t>𝜋</m:t>
                        </m:r>
                        <m:r>
                          <a:rPr lang="en-US" altLang="ja-JP" sz="2000" i="1">
                            <a:latin typeface="Cambria Math" panose="02040503050406030204" pitchFamily="18" charset="0"/>
                            <a:ea typeface="游明朝" panose="02020400000000000000" pitchFamily="18" charset="-128"/>
                          </a:rPr>
                          <m:t>𝑥</m:t>
                        </m:r>
                        <m:r>
                          <a:rPr lang="en-US" altLang="ja-JP" sz="2000" i="1">
                            <a:latin typeface="Cambria Math" panose="02040503050406030204" pitchFamily="18" charset="0"/>
                            <a:ea typeface="游明朝" panose="02020400000000000000" pitchFamily="18" charset="-128"/>
                          </a:rPr>
                          <m:t>)</m:t>
                        </m:r>
                      </m:e>
                    </m:func>
                    <m:func>
                      <m:funcPr>
                        <m:ctrlPr>
                          <a:rPr lang="en-US" altLang="ja-JP" sz="2000" i="1">
                            <a:latin typeface="Cambria Math" panose="02040503050406030204" pitchFamily="18" charset="0"/>
                            <a:ea typeface="游明朝" panose="02020400000000000000" pitchFamily="18" charset="-128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000">
                            <a:latin typeface="Cambria Math" panose="02040503050406030204" pitchFamily="18" charset="0"/>
                            <a:ea typeface="游明朝" panose="02020400000000000000" pitchFamily="18" charset="-128"/>
                          </a:rPr>
                          <m:t>cos</m:t>
                        </m:r>
                      </m:fName>
                      <m:e>
                        <m:r>
                          <a:rPr lang="en-US" altLang="ja-JP" sz="2000" i="1">
                            <a:latin typeface="Cambria Math" panose="02040503050406030204" pitchFamily="18" charset="0"/>
                            <a:ea typeface="游明朝" panose="02020400000000000000" pitchFamily="18" charset="-128"/>
                          </a:rPr>
                          <m:t>(2</m:t>
                        </m:r>
                        <m:r>
                          <a:rPr lang="en-US" altLang="ja-JP" sz="2000" i="1">
                            <a:latin typeface="Cambria Math" panose="02040503050406030204" pitchFamily="18" charset="0"/>
                            <a:ea typeface="游明朝" panose="02020400000000000000" pitchFamily="18" charset="-128"/>
                          </a:rPr>
                          <m:t>𝜋</m:t>
                        </m:r>
                        <m:r>
                          <a:rPr lang="en-US" altLang="ja-JP" sz="2000" i="1">
                            <a:latin typeface="Cambria Math" panose="02040503050406030204" pitchFamily="18" charset="0"/>
                            <a:ea typeface="游明朝" panose="02020400000000000000" pitchFamily="18" charset="-128"/>
                          </a:rPr>
                          <m:t>𝑦</m:t>
                        </m:r>
                        <m:r>
                          <a:rPr lang="en-US" altLang="ja-JP" sz="2000" i="1">
                            <a:latin typeface="Cambria Math" panose="02040503050406030204" pitchFamily="18" charset="0"/>
                            <a:ea typeface="游明朝" panose="02020400000000000000" pitchFamily="18" charset="-128"/>
                          </a:rPr>
                          <m:t>)</m:t>
                        </m:r>
                      </m:e>
                    </m:func>
                    <m:r>
                      <a:rPr lang="en-US" altLang="ja-JP" sz="2000" i="1">
                        <a:latin typeface="Cambria Math" panose="02040503050406030204" pitchFamily="18" charset="0"/>
                        <a:ea typeface="游明朝" panose="02020400000000000000" pitchFamily="18" charset="-128"/>
                      </a:rPr>
                      <m:t> </m:t>
                    </m:r>
                  </m:oMath>
                </a14:m>
                <a:br>
                  <a:rPr lang="en-US" altLang="ja-JP" sz="2000" i="1" dirty="0">
                    <a:latin typeface="Cambria Math" panose="02040503050406030204" pitchFamily="18" charset="0"/>
                    <a:ea typeface="游明朝" panose="02020400000000000000" pitchFamily="18" charset="-128"/>
                  </a:rPr>
                </a:br>
                <a14:m>
                  <m:oMath xmlns:m="http://schemas.openxmlformats.org/officeDocument/2006/math">
                    <m:r>
                      <a:rPr lang="en-US" altLang="ja-JP" sz="2000" i="1">
                        <a:latin typeface="Cambria Math" panose="02040503050406030204" pitchFamily="18" charset="0"/>
                        <a:ea typeface="游明朝" panose="02020400000000000000" pitchFamily="18" charset="-128"/>
                      </a:rPr>
                      <m:t>𝜙</m:t>
                    </m:r>
                    <m:d>
                      <m:dPr>
                        <m:ctrlPr>
                          <a:rPr lang="en-US" altLang="ja-JP" sz="2000" i="1">
                            <a:latin typeface="Cambria Math" panose="02040503050406030204" pitchFamily="18" charset="0"/>
                            <a:ea typeface="游明朝" panose="02020400000000000000" pitchFamily="18" charset="-128"/>
                          </a:rPr>
                        </m:ctrlPr>
                      </m:dPr>
                      <m:e>
                        <m:r>
                          <a:rPr lang="en-US" altLang="ja-JP" sz="2000" i="1">
                            <a:latin typeface="Cambria Math" panose="02040503050406030204" pitchFamily="18" charset="0"/>
                            <a:ea typeface="游明朝" panose="02020400000000000000" pitchFamily="18" charset="-128"/>
                          </a:rPr>
                          <m:t>0, </m:t>
                        </m:r>
                        <m:r>
                          <a:rPr lang="en-US" altLang="ja-JP" sz="2000" i="1">
                            <a:latin typeface="Cambria Math" panose="02040503050406030204" pitchFamily="18" charset="0"/>
                            <a:ea typeface="游明朝" panose="02020400000000000000" pitchFamily="18" charset="-128"/>
                          </a:rPr>
                          <m:t>𝑦</m:t>
                        </m:r>
                        <m:r>
                          <a:rPr lang="en-US" altLang="ja-JP" sz="2000" i="1">
                            <a:latin typeface="Cambria Math" panose="02040503050406030204" pitchFamily="18" charset="0"/>
                            <a:ea typeface="游明朝" panose="02020400000000000000" pitchFamily="18" charset="-128"/>
                          </a:rPr>
                          <m:t>, </m:t>
                        </m:r>
                        <m:r>
                          <a:rPr lang="en-US" altLang="ja-JP" sz="2000" i="1">
                            <a:latin typeface="Cambria Math" panose="02040503050406030204" pitchFamily="18" charset="0"/>
                            <a:ea typeface="游明朝" panose="02020400000000000000" pitchFamily="18" charset="-128"/>
                          </a:rPr>
                          <m:t>𝑡</m:t>
                        </m:r>
                      </m:e>
                    </m:d>
                    <m:r>
                      <a:rPr lang="en-US" altLang="ja-JP" sz="2000" i="1">
                        <a:latin typeface="Cambria Math" panose="02040503050406030204" pitchFamily="18" charset="0"/>
                        <a:ea typeface="游明朝" panose="02020400000000000000" pitchFamily="18" charset="-128"/>
                      </a:rPr>
                      <m:t>=1,  </m:t>
                    </m:r>
                    <m:r>
                      <a:rPr lang="en-US" altLang="ja-JP" sz="2000" i="1">
                        <a:latin typeface="Cambria Math" panose="02040503050406030204" pitchFamily="18" charset="0"/>
                        <a:ea typeface="游明朝" panose="02020400000000000000" pitchFamily="18" charset="-128"/>
                      </a:rPr>
                      <m:t>𝜙</m:t>
                    </m:r>
                    <m:d>
                      <m:dPr>
                        <m:ctrlPr>
                          <a:rPr lang="en-US" altLang="ja-JP" sz="2000" i="1">
                            <a:latin typeface="Cambria Math" panose="02040503050406030204" pitchFamily="18" charset="0"/>
                            <a:ea typeface="游明朝" panose="02020400000000000000" pitchFamily="18" charset="-128"/>
                          </a:rPr>
                        </m:ctrlPr>
                      </m:dPr>
                      <m:e>
                        <m:r>
                          <a:rPr lang="en-US" altLang="ja-JP" sz="2000" i="1">
                            <a:latin typeface="Cambria Math" panose="02040503050406030204" pitchFamily="18" charset="0"/>
                            <a:ea typeface="游明朝" panose="02020400000000000000" pitchFamily="18" charset="-128"/>
                          </a:rPr>
                          <m:t>1,</m:t>
                        </m:r>
                        <m:r>
                          <a:rPr lang="en-US" altLang="ja-JP" sz="2000" i="1">
                            <a:latin typeface="Cambria Math" panose="02040503050406030204" pitchFamily="18" charset="0"/>
                            <a:ea typeface="游明朝" panose="02020400000000000000" pitchFamily="18" charset="-128"/>
                          </a:rPr>
                          <m:t> </m:t>
                        </m:r>
                        <m:r>
                          <a:rPr lang="en-US" altLang="ja-JP" sz="2000" i="1">
                            <a:latin typeface="Cambria Math" panose="02040503050406030204" pitchFamily="18" charset="0"/>
                            <a:ea typeface="游明朝" panose="02020400000000000000" pitchFamily="18" charset="-128"/>
                          </a:rPr>
                          <m:t>𝑦</m:t>
                        </m:r>
                        <m:r>
                          <a:rPr lang="en-US" altLang="ja-JP" sz="2000" i="1">
                            <a:latin typeface="Cambria Math" panose="02040503050406030204" pitchFamily="18" charset="0"/>
                            <a:ea typeface="游明朝" panose="02020400000000000000" pitchFamily="18" charset="-128"/>
                          </a:rPr>
                          <m:t>, </m:t>
                        </m:r>
                        <m:r>
                          <a:rPr lang="en-US" altLang="ja-JP" sz="2000" i="1">
                            <a:latin typeface="Cambria Math" panose="02040503050406030204" pitchFamily="18" charset="0"/>
                            <a:ea typeface="游明朝" panose="02020400000000000000" pitchFamily="18" charset="-128"/>
                          </a:rPr>
                          <m:t>𝑡</m:t>
                        </m:r>
                      </m:e>
                    </m:d>
                    <m:r>
                      <a:rPr lang="en-US" altLang="ja-JP" sz="2000" i="1">
                        <a:latin typeface="Cambria Math" panose="02040503050406030204" pitchFamily="18" charset="0"/>
                        <a:ea typeface="游明朝" panose="02020400000000000000" pitchFamily="18" charset="-128"/>
                      </a:rPr>
                      <m:t>=</m:t>
                    </m:r>
                    <m:r>
                      <a:rPr lang="en-US" altLang="ja-JP" sz="2000" i="1">
                        <a:latin typeface="Cambria Math" panose="02040503050406030204" pitchFamily="18" charset="0"/>
                        <a:ea typeface="游明朝" panose="02020400000000000000" pitchFamily="18" charset="-128"/>
                      </a:rPr>
                      <m:t>0</m:t>
                    </m:r>
                  </m:oMath>
                </a14:m>
                <a:br>
                  <a:rPr lang="en-US" altLang="ja-JP" sz="2000" i="1" dirty="0">
                    <a:latin typeface="Cambria Math" panose="02040503050406030204" pitchFamily="18" charset="0"/>
                    <a:ea typeface="游明朝" panose="02020400000000000000" pitchFamily="18" charset="-128"/>
                  </a:rPr>
                </a:br>
                <a14:m>
                  <m:oMath xmlns:m="http://schemas.openxmlformats.org/officeDocument/2006/math">
                    <m:r>
                      <a:rPr lang="en-US" altLang="ja-JP" sz="2000" i="1">
                        <a:latin typeface="Cambria Math" panose="02040503050406030204" pitchFamily="18" charset="0"/>
                        <a:ea typeface="游明朝" panose="02020400000000000000" pitchFamily="18" charset="-128"/>
                      </a:rPr>
                      <m:t>𝜙</m:t>
                    </m:r>
                    <m:d>
                      <m:dPr>
                        <m:ctrlPr>
                          <a:rPr lang="en-US" altLang="ja-JP" sz="2000" i="1">
                            <a:latin typeface="Cambria Math" panose="02040503050406030204" pitchFamily="18" charset="0"/>
                            <a:ea typeface="游明朝" panose="02020400000000000000" pitchFamily="18" charset="-128"/>
                          </a:rPr>
                        </m:ctrlPr>
                      </m:dPr>
                      <m:e>
                        <m:r>
                          <a:rPr lang="en-US" altLang="ja-JP" sz="2000" i="1">
                            <a:latin typeface="Cambria Math" panose="02040503050406030204" pitchFamily="18" charset="0"/>
                            <a:ea typeface="游明朝" panose="02020400000000000000" pitchFamily="18" charset="-128"/>
                          </a:rPr>
                          <m:t>𝑥</m:t>
                        </m:r>
                        <m:r>
                          <a:rPr lang="en-US" altLang="ja-JP" sz="2000" i="1">
                            <a:latin typeface="Cambria Math" panose="02040503050406030204" pitchFamily="18" charset="0"/>
                            <a:ea typeface="游明朝" panose="02020400000000000000" pitchFamily="18" charset="-128"/>
                          </a:rPr>
                          <m:t>, 0, </m:t>
                        </m:r>
                        <m:r>
                          <a:rPr lang="en-US" altLang="ja-JP" sz="2000" i="1">
                            <a:latin typeface="Cambria Math" panose="02040503050406030204" pitchFamily="18" charset="0"/>
                            <a:ea typeface="游明朝" panose="02020400000000000000" pitchFamily="18" charset="-128"/>
                          </a:rPr>
                          <m:t>𝑡</m:t>
                        </m:r>
                      </m:e>
                    </m:d>
                    <m:r>
                      <a:rPr lang="en-US" altLang="ja-JP" sz="2000" i="1">
                        <a:latin typeface="Cambria Math" panose="02040503050406030204" pitchFamily="18" charset="0"/>
                        <a:ea typeface="游明朝" panose="02020400000000000000" pitchFamily="18" charset="-128"/>
                      </a:rPr>
                      <m:t>=</m:t>
                    </m:r>
                    <m:r>
                      <a:rPr lang="en-US" altLang="ja-JP" sz="2000" i="1">
                        <a:latin typeface="Cambria Math" panose="02040503050406030204" pitchFamily="18" charset="0"/>
                        <a:ea typeface="游明朝" panose="02020400000000000000" pitchFamily="18" charset="-128"/>
                      </a:rPr>
                      <m:t>𝜙</m:t>
                    </m:r>
                    <m:d>
                      <m:dPr>
                        <m:ctrlPr>
                          <a:rPr lang="en-US" altLang="ja-JP" sz="2000" i="1">
                            <a:latin typeface="Cambria Math" panose="02040503050406030204" pitchFamily="18" charset="0"/>
                            <a:ea typeface="游明朝" panose="02020400000000000000" pitchFamily="18" charset="-128"/>
                          </a:rPr>
                        </m:ctrlPr>
                      </m:dPr>
                      <m:e>
                        <m:r>
                          <a:rPr lang="en-US" altLang="ja-JP" sz="2000" i="1">
                            <a:latin typeface="Cambria Math" panose="02040503050406030204" pitchFamily="18" charset="0"/>
                            <a:ea typeface="游明朝" panose="02020400000000000000" pitchFamily="18" charset="-128"/>
                          </a:rPr>
                          <m:t>𝑥</m:t>
                        </m:r>
                        <m:r>
                          <a:rPr lang="en-US" altLang="ja-JP" sz="2000" i="1">
                            <a:latin typeface="Cambria Math" panose="02040503050406030204" pitchFamily="18" charset="0"/>
                            <a:ea typeface="游明朝" panose="02020400000000000000" pitchFamily="18" charset="-128"/>
                          </a:rPr>
                          <m:t>, </m:t>
                        </m:r>
                        <m:r>
                          <a:rPr lang="en-US" altLang="ja-JP" sz="2000" i="1">
                            <a:latin typeface="Cambria Math" panose="02040503050406030204" pitchFamily="18" charset="0"/>
                            <a:ea typeface="游明朝" panose="02020400000000000000" pitchFamily="18" charset="-128"/>
                          </a:rPr>
                          <m:t>1</m:t>
                        </m:r>
                        <m:r>
                          <a:rPr lang="en-US" altLang="ja-JP" sz="2000" i="1">
                            <a:latin typeface="Cambria Math" panose="02040503050406030204" pitchFamily="18" charset="0"/>
                            <a:ea typeface="游明朝" panose="02020400000000000000" pitchFamily="18" charset="-128"/>
                          </a:rPr>
                          <m:t> </m:t>
                        </m:r>
                        <m:r>
                          <a:rPr lang="en-US" altLang="ja-JP" sz="2000" i="1">
                            <a:latin typeface="Cambria Math" panose="02040503050406030204" pitchFamily="18" charset="0"/>
                            <a:ea typeface="游明朝" panose="02020400000000000000" pitchFamily="18" charset="-128"/>
                          </a:rPr>
                          <m:t>𝑡</m:t>
                        </m:r>
                      </m:e>
                    </m:d>
                  </m:oMath>
                </a14:m>
                <a:endParaRPr lang="en-US" altLang="ja-JP" sz="2000" i="1" dirty="0">
                  <a:latin typeface="Cambria Math" panose="02040503050406030204" pitchFamily="18" charset="0"/>
                  <a:ea typeface="游明朝" panose="02020400000000000000" pitchFamily="18" charset="-128"/>
                </a:endParaRPr>
              </a:p>
              <a:p>
                <a:pPr marL="0" indent="0">
                  <a:buNone/>
                </a:pPr>
                <a:r>
                  <a:rPr lang="en-US" altLang="ja-JP" sz="2000" dirty="0">
                    <a:latin typeface="Cambria Math" panose="02040503050406030204" pitchFamily="18" charset="0"/>
                    <a:ea typeface="游明朝" panose="02020400000000000000" pitchFamily="18" charset="-128"/>
                  </a:rPr>
                  <a:t>		</a:t>
                </a:r>
                <a:r>
                  <a:rPr lang="ja-JP" altLang="en-US" sz="2000" dirty="0">
                    <a:latin typeface="Cambria Math" panose="02040503050406030204" pitchFamily="18" charset="0"/>
                    <a:ea typeface="游明朝" panose="02020400000000000000" pitchFamily="18" charset="-128"/>
                  </a:rPr>
                  <a:t>を</a:t>
                </a:r>
                <a:r>
                  <a:rPr lang="en-US" altLang="ja-JP" sz="2000" dirty="0">
                    <a:latin typeface="Cambria Math" panose="02040503050406030204" pitchFamily="18" charset="0"/>
                    <a:ea typeface="游明朝" panose="02020400000000000000" pitchFamily="18" charset="-128"/>
                  </a:rPr>
                  <a:t>ADI</a:t>
                </a:r>
                <a:r>
                  <a:rPr lang="ja-JP" altLang="en-US" sz="2000" dirty="0">
                    <a:latin typeface="Cambria Math" panose="02040503050406030204" pitchFamily="18" charset="0"/>
                    <a:ea typeface="游明朝" panose="02020400000000000000" pitchFamily="18" charset="-128"/>
                  </a:rPr>
                  <a:t>法を用いて実装せよ</a:t>
                </a:r>
                <a:endParaRPr lang="en-US" altLang="ja-JP" sz="2000" dirty="0">
                  <a:latin typeface="Cambria Math" panose="02040503050406030204" pitchFamily="18" charset="0"/>
                  <a:ea typeface="游明朝" panose="02020400000000000000" pitchFamily="18" charset="-128"/>
                </a:endParaRPr>
              </a:p>
              <a:p>
                <a:pPr marL="457200" indent="-457200">
                  <a:buFont typeface="+mj-lt"/>
                  <a:buAutoNum type="arabicPeriod"/>
                </a:pPr>
                <a:endParaRPr lang="en-US" altLang="ja-JP" sz="2000" dirty="0">
                  <a:latin typeface="游明朝" panose="02020400000000000000" pitchFamily="18" charset="-128"/>
                  <a:ea typeface="游明朝" panose="02020400000000000000" pitchFamily="18" charset="-128"/>
                </a:endParaRPr>
              </a:p>
            </p:txBody>
          </p:sp>
        </mc:Choice>
        <mc:Fallback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E28381EC-519A-4A56-A509-7063CC47E79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5032376"/>
              </a:xfrm>
              <a:blipFill>
                <a:blip r:embed="rId3"/>
                <a:stretch>
                  <a:fillRect l="-75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23ACA39E-2829-473E-8FBF-61A17625B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78BB1-6FD2-4067-B326-8DA54485A403}" type="slidenum">
              <a:rPr kumimoji="1" lang="ja-JP" altLang="en-US" smtClean="0"/>
              <a:t>13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7771847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CF0FE2F-521F-43C4-A4FA-9806ED3AA9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1.1</a:t>
            </a:r>
            <a:r>
              <a:rPr lang="en-US" altLang="ja-JP" dirty="0"/>
              <a:t>	</a:t>
            </a:r>
            <a:r>
              <a:rPr lang="ja-JP" altLang="en-US" dirty="0"/>
              <a:t>有限差分法・有限体積法（</a:t>
            </a:r>
            <a:r>
              <a:rPr lang="en-US" altLang="ja-JP" dirty="0"/>
              <a:t>2/</a:t>
            </a:r>
            <a:r>
              <a:rPr lang="ja-JP" altLang="en-US" dirty="0"/>
              <a:t>）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E28381EC-519A-4A56-A509-7063CC47E79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5032376"/>
              </a:xfrm>
            </p:spPr>
            <p:txBody>
              <a:bodyPr>
                <a:normAutofit fontScale="77500" lnSpcReduction="20000"/>
              </a:bodyPr>
              <a:lstStyle/>
              <a:p>
                <a:pPr marL="0" indent="0">
                  <a:buNone/>
                </a:pPr>
                <a:r>
                  <a:rPr lang="ja-JP" altLang="en-US" sz="2000" dirty="0">
                    <a:latin typeface="游明朝" panose="02020400000000000000" pitchFamily="18" charset="-128"/>
                    <a:ea typeface="游明朝" panose="02020400000000000000" pitchFamily="18" charset="-128"/>
                  </a:rPr>
                  <a:t>・熱方程式：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ja-JP" sz="2000" b="0" i="1" smtClean="0">
                            <a:latin typeface="Cambria Math" panose="02040503050406030204" pitchFamily="18" charset="0"/>
                            <a:ea typeface="游明朝" panose="02020400000000000000" pitchFamily="18" charset="-128"/>
                          </a:rPr>
                        </m:ctrlPr>
                      </m:fPr>
                      <m:num>
                        <m:r>
                          <a:rPr lang="en-US" altLang="ja-JP" sz="2000" b="0" i="1" smtClean="0">
                            <a:latin typeface="Cambria Math" panose="02040503050406030204" pitchFamily="18" charset="0"/>
                            <a:ea typeface="游明朝" panose="02020400000000000000" pitchFamily="18" charset="-128"/>
                          </a:rPr>
                          <m:t>𝜕</m:t>
                        </m:r>
                        <m:r>
                          <a:rPr lang="en-US" altLang="ja-JP" sz="2000" i="1">
                            <a:latin typeface="Cambria Math" panose="02040503050406030204" pitchFamily="18" charset="0"/>
                            <a:ea typeface="游明朝" panose="02020400000000000000" pitchFamily="18" charset="-128"/>
                          </a:rPr>
                          <m:t>𝜙</m:t>
                        </m:r>
                      </m:num>
                      <m:den>
                        <m:r>
                          <a:rPr lang="en-US" altLang="ja-JP" sz="2000" b="0" i="1" smtClean="0">
                            <a:latin typeface="Cambria Math" panose="02040503050406030204" pitchFamily="18" charset="0"/>
                            <a:ea typeface="游明朝" panose="02020400000000000000" pitchFamily="18" charset="-128"/>
                          </a:rPr>
                          <m:t>𝜕</m:t>
                        </m:r>
                        <m:r>
                          <a:rPr lang="en-US" altLang="ja-JP" sz="2000" b="0" i="1" smtClean="0">
                            <a:latin typeface="Cambria Math" panose="02040503050406030204" pitchFamily="18" charset="0"/>
                            <a:ea typeface="游明朝" panose="02020400000000000000" pitchFamily="18" charset="-128"/>
                          </a:rPr>
                          <m:t>𝑡</m:t>
                        </m:r>
                      </m:den>
                    </m:f>
                    <m:r>
                      <a:rPr lang="en-US" altLang="ja-JP" sz="2000" b="0" i="1" smtClean="0">
                        <a:latin typeface="Cambria Math" panose="02040503050406030204" pitchFamily="18" charset="0"/>
                        <a:ea typeface="游明朝" panose="02020400000000000000" pitchFamily="18" charset="-128"/>
                      </a:rPr>
                      <m:t>=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  <a:ea typeface="游明朝" panose="02020400000000000000" pitchFamily="18" charset="-128"/>
                      </a:rPr>
                      <m:t>𝑘</m:t>
                    </m:r>
                    <m:f>
                      <m:fPr>
                        <m:ctrlPr>
                          <a:rPr lang="en-US" altLang="ja-JP" sz="2000" b="0" i="1" smtClean="0">
                            <a:latin typeface="Cambria Math" panose="02040503050406030204" pitchFamily="18" charset="0"/>
                            <a:ea typeface="游明朝" panose="02020400000000000000" pitchFamily="18" charset="-128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ja-JP" sz="2000" b="0" i="1" smtClean="0">
                                <a:latin typeface="Cambria Math" panose="02040503050406030204" pitchFamily="18" charset="0"/>
                                <a:ea typeface="游明朝" panose="02020400000000000000" pitchFamily="18" charset="-128"/>
                              </a:rPr>
                            </m:ctrlPr>
                          </m:sSupPr>
                          <m:e>
                            <m:r>
                              <a:rPr lang="en-US" altLang="ja-JP" sz="2000" b="0" i="1" smtClean="0">
                                <a:latin typeface="Cambria Math" panose="02040503050406030204" pitchFamily="18" charset="0"/>
                                <a:ea typeface="游明朝" panose="02020400000000000000" pitchFamily="18" charset="-128"/>
                              </a:rPr>
                              <m:t>𝜕</m:t>
                            </m:r>
                          </m:e>
                          <m:sup>
                            <m:r>
                              <a:rPr lang="en-US" altLang="ja-JP" sz="2000" b="0" i="1" smtClean="0">
                                <a:latin typeface="Cambria Math" panose="02040503050406030204" pitchFamily="18" charset="0"/>
                                <a:ea typeface="游明朝" panose="02020400000000000000" pitchFamily="18" charset="-128"/>
                              </a:rPr>
                              <m:t>2</m:t>
                            </m:r>
                          </m:sup>
                        </m:sSup>
                        <m:r>
                          <a:rPr lang="en-US" altLang="ja-JP" sz="2000" i="1">
                            <a:latin typeface="Cambria Math" panose="02040503050406030204" pitchFamily="18" charset="0"/>
                            <a:ea typeface="游明朝" panose="02020400000000000000" pitchFamily="18" charset="-128"/>
                          </a:rPr>
                          <m:t>𝜙</m:t>
                        </m:r>
                      </m:num>
                      <m:den>
                        <m:r>
                          <a:rPr lang="en-US" altLang="ja-JP" sz="2000" b="0" i="1" smtClean="0">
                            <a:latin typeface="Cambria Math" panose="02040503050406030204" pitchFamily="18" charset="0"/>
                            <a:ea typeface="游明朝" panose="02020400000000000000" pitchFamily="18" charset="-128"/>
                          </a:rPr>
                          <m:t>𝜕</m:t>
                        </m:r>
                        <m:sSup>
                          <m:sSupPr>
                            <m:ctrlPr>
                              <a:rPr lang="en-US" altLang="ja-JP" sz="2000" b="0" i="1" smtClean="0">
                                <a:latin typeface="Cambria Math" panose="02040503050406030204" pitchFamily="18" charset="0"/>
                                <a:ea typeface="游明朝" panose="02020400000000000000" pitchFamily="18" charset="-128"/>
                              </a:rPr>
                            </m:ctrlPr>
                          </m:sSupPr>
                          <m:e>
                            <m:r>
                              <a:rPr lang="en-US" altLang="ja-JP" sz="2000" b="0" i="1" smtClean="0">
                                <a:latin typeface="Cambria Math" panose="02040503050406030204" pitchFamily="18" charset="0"/>
                                <a:ea typeface="游明朝" panose="02020400000000000000" pitchFamily="18" charset="-128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ja-JP" sz="2000" b="0" i="1" smtClean="0">
                                <a:latin typeface="Cambria Math" panose="02040503050406030204" pitchFamily="18" charset="0"/>
                                <a:ea typeface="游明朝" panose="02020400000000000000" pitchFamily="18" charset="-128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ja-JP" altLang="en-US" sz="2000" dirty="0">
                    <a:latin typeface="游明朝" panose="02020400000000000000" pitchFamily="18" charset="-128"/>
                    <a:ea typeface="游明朝" panose="02020400000000000000" pitchFamily="18" charset="-128"/>
                  </a:rPr>
                  <a:t>の離散化（有限体積法）</a:t>
                </a:r>
                <a:endParaRPr lang="en-US" altLang="ja-JP" sz="2000" dirty="0">
                  <a:latin typeface="游明朝" panose="02020400000000000000" pitchFamily="18" charset="-128"/>
                  <a:ea typeface="游明朝" panose="02020400000000000000" pitchFamily="18" charset="-128"/>
                </a:endParaRPr>
              </a:p>
              <a:p>
                <a:pPr marL="0" indent="0">
                  <a:buNone/>
                </a:pPr>
                <a:endParaRPr lang="en-US" altLang="ja-JP" sz="2000" dirty="0">
                  <a:latin typeface="游明朝" panose="02020400000000000000" pitchFamily="18" charset="-128"/>
                  <a:ea typeface="游明朝" panose="02020400000000000000" pitchFamily="18" charset="-128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altLang="ja-JP" sz="2000" i="1" smtClean="0">
                              <a:latin typeface="Cambria Math" panose="02040503050406030204" pitchFamily="18" charset="0"/>
                              <a:ea typeface="游明朝" panose="02020400000000000000" pitchFamily="18" charset="-128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ja-JP" sz="2000" b="0" i="1" smtClean="0">
                              <a:latin typeface="Cambria Math" panose="02040503050406030204" pitchFamily="18" charset="0"/>
                              <a:ea typeface="游明朝" panose="02020400000000000000" pitchFamily="18" charset="-128"/>
                            </a:rPr>
                            <m:t>𝑉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US" altLang="ja-JP" sz="2000" i="1">
                                  <a:latin typeface="Cambria Math" panose="02040503050406030204" pitchFamily="18" charset="0"/>
                                  <a:ea typeface="游明朝" panose="02020400000000000000" pitchFamily="18" charset="-128"/>
                                </a:rPr>
                              </m:ctrlPr>
                            </m:fPr>
                            <m:num>
                              <m:r>
                                <a:rPr lang="en-US" altLang="ja-JP" sz="2000" i="1">
                                  <a:latin typeface="Cambria Math" panose="02040503050406030204" pitchFamily="18" charset="0"/>
                                  <a:ea typeface="游明朝" panose="02020400000000000000" pitchFamily="18" charset="-128"/>
                                </a:rPr>
                                <m:t>𝜕𝜙</m:t>
                              </m:r>
                            </m:num>
                            <m:den>
                              <m:r>
                                <a:rPr lang="en-US" altLang="ja-JP" sz="2000" i="1">
                                  <a:latin typeface="Cambria Math" panose="02040503050406030204" pitchFamily="18" charset="0"/>
                                  <a:ea typeface="游明朝" panose="02020400000000000000" pitchFamily="18" charset="-128"/>
                                </a:rPr>
                                <m:t>𝜕</m:t>
                              </m:r>
                              <m:r>
                                <a:rPr lang="en-US" altLang="ja-JP" sz="2000" i="1">
                                  <a:latin typeface="Cambria Math" panose="02040503050406030204" pitchFamily="18" charset="0"/>
                                  <a:ea typeface="游明朝" panose="02020400000000000000" pitchFamily="18" charset="-128"/>
                                </a:rPr>
                                <m:t>𝑡</m:t>
                              </m:r>
                            </m:den>
                          </m:f>
                        </m:e>
                      </m:nary>
                      <m:r>
                        <a:rPr lang="en-US" altLang="ja-JP" sz="2000" b="0" i="1" smtClean="0">
                          <a:latin typeface="Cambria Math" panose="02040503050406030204" pitchFamily="18" charset="0"/>
                          <a:ea typeface="游明朝" panose="02020400000000000000" pitchFamily="18" charset="-128"/>
                        </a:rPr>
                        <m:t>𝑑𝑉</m:t>
                      </m:r>
                      <m:r>
                        <a:rPr lang="en-US" altLang="ja-JP" sz="2000" i="1">
                          <a:latin typeface="Cambria Math" panose="02040503050406030204" pitchFamily="18" charset="0"/>
                          <a:ea typeface="游明朝" panose="02020400000000000000" pitchFamily="18" charset="-128"/>
                        </a:rPr>
                        <m:t>=</m:t>
                      </m:r>
                      <m:nary>
                        <m:naryPr>
                          <m:ctrlPr>
                            <a:rPr lang="en-US" altLang="ja-JP" sz="2000" i="1">
                              <a:latin typeface="Cambria Math" panose="02040503050406030204" pitchFamily="18" charset="0"/>
                              <a:ea typeface="游明朝" panose="02020400000000000000" pitchFamily="18" charset="-128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ja-JP" sz="2000" i="1">
                              <a:latin typeface="Cambria Math" panose="02040503050406030204" pitchFamily="18" charset="0"/>
                              <a:ea typeface="游明朝" panose="02020400000000000000" pitchFamily="18" charset="-128"/>
                            </a:rPr>
                            <m:t>𝑉</m:t>
                          </m:r>
                        </m:sub>
                        <m:sup/>
                        <m:e>
                          <m:r>
                            <a:rPr lang="en-US" altLang="ja-JP" sz="2000" i="1">
                              <a:latin typeface="Cambria Math" panose="02040503050406030204" pitchFamily="18" charset="0"/>
                              <a:ea typeface="游明朝" panose="02020400000000000000" pitchFamily="18" charset="-128"/>
                            </a:rPr>
                            <m:t>𝑘</m:t>
                          </m:r>
                          <m:f>
                            <m:fPr>
                              <m:ctrlPr>
                                <a:rPr lang="en-US" altLang="ja-JP" sz="2000" i="1">
                                  <a:latin typeface="Cambria Math" panose="02040503050406030204" pitchFamily="18" charset="0"/>
                                  <a:ea typeface="游明朝" panose="02020400000000000000" pitchFamily="18" charset="-128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altLang="ja-JP" sz="2000" i="1">
                                      <a:latin typeface="Cambria Math" panose="02040503050406030204" pitchFamily="18" charset="0"/>
                                      <a:ea typeface="游明朝" panose="02020400000000000000" pitchFamily="18" charset="-128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ja-JP" sz="2000" i="1">
                                      <a:latin typeface="Cambria Math" panose="02040503050406030204" pitchFamily="18" charset="0"/>
                                      <a:ea typeface="游明朝" panose="02020400000000000000" pitchFamily="18" charset="-128"/>
                                    </a:rPr>
                                    <m:t>𝜕</m:t>
                                  </m:r>
                                </m:e>
                                <m:sup>
                                  <m:r>
                                    <a:rPr lang="en-US" altLang="ja-JP" sz="2000" i="1">
                                      <a:latin typeface="Cambria Math" panose="02040503050406030204" pitchFamily="18" charset="0"/>
                                      <a:ea typeface="游明朝" panose="02020400000000000000" pitchFamily="18" charset="-128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ja-JP" sz="2000" i="1">
                                  <a:latin typeface="Cambria Math" panose="02040503050406030204" pitchFamily="18" charset="0"/>
                                  <a:ea typeface="游明朝" panose="02020400000000000000" pitchFamily="18" charset="-128"/>
                                </a:rPr>
                                <m:t>𝜙</m:t>
                              </m:r>
                            </m:num>
                            <m:den>
                              <m:r>
                                <a:rPr lang="en-US" altLang="ja-JP" sz="2000" i="1">
                                  <a:latin typeface="Cambria Math" panose="02040503050406030204" pitchFamily="18" charset="0"/>
                                  <a:ea typeface="游明朝" panose="02020400000000000000" pitchFamily="18" charset="-128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en-US" altLang="ja-JP" sz="2000" i="1">
                                      <a:latin typeface="Cambria Math" panose="02040503050406030204" pitchFamily="18" charset="0"/>
                                      <a:ea typeface="游明朝" panose="02020400000000000000" pitchFamily="18" charset="-128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ja-JP" sz="2000" i="1">
                                      <a:latin typeface="Cambria Math" panose="02040503050406030204" pitchFamily="18" charset="0"/>
                                      <a:ea typeface="游明朝" panose="02020400000000000000" pitchFamily="18" charset="-128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ja-JP" sz="2000" i="1">
                                      <a:latin typeface="Cambria Math" panose="02040503050406030204" pitchFamily="18" charset="0"/>
                                      <a:ea typeface="游明朝" panose="02020400000000000000" pitchFamily="18" charset="-128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nary>
                      <m:r>
                        <a:rPr lang="en-US" altLang="ja-JP" sz="2000" i="1">
                          <a:latin typeface="Cambria Math" panose="02040503050406030204" pitchFamily="18" charset="0"/>
                          <a:ea typeface="游明朝" panose="02020400000000000000" pitchFamily="18" charset="-128"/>
                        </a:rPr>
                        <m:t>𝑑𝑉</m:t>
                      </m:r>
                      <m:r>
                        <a:rPr lang="en-US" altLang="ja-JP" sz="2000" b="0" i="1" smtClean="0">
                          <a:latin typeface="Cambria Math" panose="02040503050406030204" pitchFamily="18" charset="0"/>
                          <a:ea typeface="游明朝" panose="02020400000000000000" pitchFamily="18" charset="-128"/>
                        </a:rPr>
                        <m:t>=</m:t>
                      </m:r>
                      <m:nary>
                        <m:naryPr>
                          <m:ctrlPr>
                            <a:rPr lang="en-US" altLang="ja-JP" sz="2000" i="1">
                              <a:latin typeface="Cambria Math" panose="02040503050406030204" pitchFamily="18" charset="0"/>
                              <a:ea typeface="游明朝" panose="02020400000000000000" pitchFamily="18" charset="-128"/>
                            </a:rPr>
                          </m:ctrlPr>
                        </m:naryPr>
                        <m:sub>
                          <m:r>
                            <a:rPr lang="en-US" altLang="ja-JP" sz="2000" b="0" i="1" smtClean="0">
                              <a:latin typeface="Cambria Math" panose="02040503050406030204" pitchFamily="18" charset="0"/>
                              <a:ea typeface="游明朝" panose="02020400000000000000" pitchFamily="18" charset="-128"/>
                            </a:rPr>
                            <m:t>𝑆</m:t>
                          </m:r>
                        </m:sub>
                        <m:sup/>
                        <m:e>
                          <m:r>
                            <a:rPr lang="en-US" altLang="ja-JP" sz="2000" i="1">
                              <a:latin typeface="Cambria Math" panose="02040503050406030204" pitchFamily="18" charset="0"/>
                              <a:ea typeface="游明朝" panose="02020400000000000000" pitchFamily="18" charset="-128"/>
                            </a:rPr>
                            <m:t>𝑘</m:t>
                          </m:r>
                          <m:f>
                            <m:fPr>
                              <m:ctrlPr>
                                <a:rPr lang="en-US" altLang="ja-JP" sz="2000" i="1">
                                  <a:latin typeface="Cambria Math" panose="02040503050406030204" pitchFamily="18" charset="0"/>
                                  <a:ea typeface="游明朝" panose="02020400000000000000" pitchFamily="18" charset="-128"/>
                                </a:rPr>
                              </m:ctrlPr>
                            </m:fPr>
                            <m:num>
                              <m:r>
                                <a:rPr lang="en-US" altLang="ja-JP" sz="2000" b="0" i="1" smtClean="0">
                                  <a:latin typeface="Cambria Math" panose="02040503050406030204" pitchFamily="18" charset="0"/>
                                  <a:ea typeface="游明朝" panose="02020400000000000000" pitchFamily="18" charset="-128"/>
                                </a:rPr>
                                <m:t>𝜕</m:t>
                              </m:r>
                              <m:r>
                                <a:rPr lang="en-US" altLang="ja-JP" sz="2000" i="1">
                                  <a:latin typeface="Cambria Math" panose="02040503050406030204" pitchFamily="18" charset="0"/>
                                  <a:ea typeface="游明朝" panose="02020400000000000000" pitchFamily="18" charset="-128"/>
                                </a:rPr>
                                <m:t>𝜙</m:t>
                              </m:r>
                            </m:num>
                            <m:den>
                              <m:r>
                                <a:rPr lang="en-US" altLang="ja-JP" sz="2000" i="1">
                                  <a:latin typeface="Cambria Math" panose="02040503050406030204" pitchFamily="18" charset="0"/>
                                  <a:ea typeface="游明朝" panose="02020400000000000000" pitchFamily="18" charset="-128"/>
                                </a:rPr>
                                <m:t>𝜕</m:t>
                              </m:r>
                              <m:r>
                                <a:rPr lang="en-US" altLang="ja-JP" sz="2000" b="0" i="1" smtClean="0">
                                  <a:latin typeface="Cambria Math" panose="02040503050406030204" pitchFamily="18" charset="0"/>
                                  <a:ea typeface="游明朝" panose="02020400000000000000" pitchFamily="18" charset="-128"/>
                                </a:rPr>
                                <m:t>𝑥</m:t>
                              </m:r>
                            </m:den>
                          </m:f>
                        </m:e>
                      </m:nary>
                      <m:r>
                        <a:rPr lang="en-US" altLang="ja-JP" sz="2000" b="0" i="1" smtClean="0">
                          <a:latin typeface="Cambria Math" panose="02040503050406030204" pitchFamily="18" charset="0"/>
                          <a:ea typeface="游明朝" panose="02020400000000000000" pitchFamily="18" charset="-128"/>
                        </a:rPr>
                        <m:t>∙</m:t>
                      </m:r>
                      <m:r>
                        <a:rPr lang="en-US" altLang="ja-JP" sz="2000" b="0" i="1" smtClean="0">
                          <a:latin typeface="Cambria Math" panose="02040503050406030204" pitchFamily="18" charset="0"/>
                          <a:ea typeface="游明朝" panose="02020400000000000000" pitchFamily="18" charset="-128"/>
                        </a:rPr>
                        <m:t>𝑛𝑑𝑆</m:t>
                      </m:r>
                      <m:r>
                        <a:rPr lang="en-US" altLang="ja-JP" sz="2000" b="0" i="1" smtClean="0">
                          <a:latin typeface="Cambria Math" panose="02040503050406030204" pitchFamily="18" charset="0"/>
                          <a:ea typeface="游明朝" panose="02020400000000000000" pitchFamily="18" charset="-128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ja-JP" sz="2000" b="0" i="1" smtClean="0">
                              <a:latin typeface="Cambria Math" panose="02040503050406030204" pitchFamily="18" charset="0"/>
                              <a:ea typeface="游明朝" panose="02020400000000000000" pitchFamily="18" charset="-128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ja-JP" sz="2000" b="0" i="1" smtClean="0">
                              <a:latin typeface="Cambria Math" panose="02040503050406030204" pitchFamily="18" charset="0"/>
                              <a:ea typeface="游明朝" panose="02020400000000000000" pitchFamily="18" charset="-128"/>
                            </a:rPr>
                            <m:t>𝑗</m:t>
                          </m:r>
                          <m:r>
                            <a:rPr lang="en-US" altLang="ja-JP" sz="2000" b="0" i="1" smtClean="0">
                              <a:latin typeface="Cambria Math" panose="02040503050406030204" pitchFamily="18" charset="0"/>
                              <a:ea typeface="游明朝" panose="02020400000000000000" pitchFamily="18" charset="-128"/>
                            </a:rPr>
                            <m:t>∈</m:t>
                          </m:r>
                          <m:r>
                            <a:rPr lang="en-US" altLang="ja-JP" sz="2000" b="0" i="1" smtClean="0">
                              <a:latin typeface="Cambria Math" panose="02040503050406030204" pitchFamily="18" charset="0"/>
                              <a:ea typeface="游明朝" panose="02020400000000000000" pitchFamily="18" charset="-128"/>
                            </a:rPr>
                            <m:t>𝑆</m:t>
                          </m:r>
                        </m:sub>
                        <m:sup/>
                        <m:e>
                          <m:r>
                            <a:rPr lang="en-US" altLang="ja-JP" sz="2000" i="1">
                              <a:latin typeface="Cambria Math" panose="02040503050406030204" pitchFamily="18" charset="0"/>
                              <a:ea typeface="游明朝" panose="02020400000000000000" pitchFamily="18" charset="-128"/>
                            </a:rPr>
                            <m:t>𝑘</m:t>
                          </m:r>
                          <m:sSub>
                            <m:sSubPr>
                              <m:ctrlPr>
                                <a:rPr lang="en-US" altLang="ja-JP" sz="2000" b="0" i="1" smtClean="0">
                                  <a:latin typeface="Cambria Math" panose="02040503050406030204" pitchFamily="18" charset="0"/>
                                  <a:ea typeface="游明朝" panose="02020400000000000000" pitchFamily="18" charset="-128"/>
                                </a:rPr>
                              </m:ctrlPr>
                            </m:sSubPr>
                            <m:e>
                              <m:d>
                                <m:dPr>
                                  <m:ctrlPr>
                                    <a:rPr lang="en-US" altLang="ja-JP" sz="2000" b="0" i="1" smtClean="0">
                                      <a:latin typeface="Cambria Math" panose="02040503050406030204" pitchFamily="18" charset="0"/>
                                      <a:ea typeface="游明朝" panose="02020400000000000000" pitchFamily="18" charset="-128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altLang="ja-JP" sz="2000" i="1">
                                          <a:latin typeface="Cambria Math" panose="02040503050406030204" pitchFamily="18" charset="0"/>
                                          <a:ea typeface="游明朝" panose="02020400000000000000" pitchFamily="18" charset="-128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ja-JP" sz="2000" i="1">
                                          <a:latin typeface="Cambria Math" panose="02040503050406030204" pitchFamily="18" charset="0"/>
                                          <a:ea typeface="游明朝" panose="02020400000000000000" pitchFamily="18" charset="-128"/>
                                        </a:rPr>
                                        <m:t>𝜕𝜙</m:t>
                                      </m:r>
                                    </m:num>
                                    <m:den>
                                      <m:r>
                                        <a:rPr lang="en-US" altLang="ja-JP" sz="2000" i="1">
                                          <a:latin typeface="Cambria Math" panose="02040503050406030204" pitchFamily="18" charset="0"/>
                                          <a:ea typeface="游明朝" panose="02020400000000000000" pitchFamily="18" charset="-128"/>
                                        </a:rPr>
                                        <m:t>𝜕</m:t>
                                      </m:r>
                                      <m:r>
                                        <a:rPr lang="en-US" altLang="ja-JP" sz="2000" b="0" i="1" smtClean="0">
                                          <a:latin typeface="Cambria Math" panose="02040503050406030204" pitchFamily="18" charset="0"/>
                                          <a:ea typeface="游明朝" panose="02020400000000000000" pitchFamily="18" charset="-128"/>
                                        </a:rPr>
                                        <m:t>𝑥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b>
                              <m:r>
                                <a:rPr lang="en-US" altLang="ja-JP" sz="2000" b="0" i="1" smtClean="0">
                                  <a:latin typeface="Cambria Math" panose="02040503050406030204" pitchFamily="18" charset="0"/>
                                  <a:ea typeface="游明朝" panose="02020400000000000000" pitchFamily="18" charset="-128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altLang="ja-JP" sz="2000" b="0" i="1" smtClean="0">
                              <a:latin typeface="Cambria Math" panose="02040503050406030204" pitchFamily="18" charset="0"/>
                              <a:ea typeface="游明朝" panose="02020400000000000000" pitchFamily="18" charset="-128"/>
                            </a:rPr>
                            <m:t>∙</m:t>
                          </m:r>
                          <m:sSub>
                            <m:sSubPr>
                              <m:ctrlPr>
                                <a:rPr lang="en-US" altLang="ja-JP" sz="2000" b="0" i="1" smtClean="0">
                                  <a:latin typeface="Cambria Math" panose="02040503050406030204" pitchFamily="18" charset="0"/>
                                  <a:ea typeface="游明朝" panose="02020400000000000000" pitchFamily="18" charset="-128"/>
                                </a:rPr>
                              </m:ctrlPr>
                            </m:sSubPr>
                            <m:e>
                              <m:r>
                                <a:rPr lang="en-US" altLang="ja-JP" sz="2000" b="0" i="1" smtClean="0">
                                  <a:latin typeface="Cambria Math" panose="02040503050406030204" pitchFamily="18" charset="0"/>
                                  <a:ea typeface="游明朝" panose="02020400000000000000" pitchFamily="18" charset="-128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ja-JP" sz="2000" b="0" i="1" smtClean="0">
                                  <a:latin typeface="Cambria Math" panose="02040503050406030204" pitchFamily="18" charset="0"/>
                                  <a:ea typeface="游明朝" panose="02020400000000000000" pitchFamily="18" charset="-128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altLang="ja-JP" sz="2000" b="0" i="1" smtClean="0">
                              <a:latin typeface="Cambria Math" panose="02040503050406030204" pitchFamily="18" charset="0"/>
                              <a:ea typeface="游明朝" panose="02020400000000000000" pitchFamily="18" charset="-128"/>
                            </a:rPr>
                            <m:t>∆</m:t>
                          </m:r>
                          <m:sSub>
                            <m:sSubPr>
                              <m:ctrlPr>
                                <a:rPr lang="en-US" altLang="ja-JP" sz="2000" b="0" i="1" smtClean="0">
                                  <a:latin typeface="Cambria Math" panose="02040503050406030204" pitchFamily="18" charset="0"/>
                                  <a:ea typeface="游明朝" panose="02020400000000000000" pitchFamily="18" charset="-128"/>
                                </a:rPr>
                              </m:ctrlPr>
                            </m:sSubPr>
                            <m:e>
                              <m:r>
                                <a:rPr lang="en-US" altLang="ja-JP" sz="2000" b="0" i="1" smtClean="0">
                                  <a:latin typeface="Cambria Math" panose="02040503050406030204" pitchFamily="18" charset="0"/>
                                  <a:ea typeface="游明朝" panose="02020400000000000000" pitchFamily="18" charset="-128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ja-JP" sz="2000" b="0" i="1" smtClean="0">
                                  <a:latin typeface="Cambria Math" panose="02040503050406030204" pitchFamily="18" charset="0"/>
                                  <a:ea typeface="游明朝" panose="02020400000000000000" pitchFamily="18" charset="-128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altLang="ja-JP" sz="2000" b="0" dirty="0">
                  <a:latin typeface="游明朝" panose="02020400000000000000" pitchFamily="18" charset="-128"/>
                  <a:ea typeface="游明朝" panose="02020400000000000000" pitchFamily="18" charset="-128"/>
                </a:endParaRPr>
              </a:p>
              <a:p>
                <a:pPr marL="0" indent="0">
                  <a:buNone/>
                </a:pPr>
                <a:endParaRPr lang="en-US" altLang="ja-JP" sz="2000" dirty="0">
                  <a:latin typeface="游明朝" panose="02020400000000000000" pitchFamily="18" charset="-128"/>
                  <a:ea typeface="游明朝" panose="02020400000000000000" pitchFamily="18" charset="-128"/>
                </a:endParaRPr>
              </a:p>
              <a:p>
                <a:pPr marL="0" indent="0">
                  <a:buNone/>
                </a:pPr>
                <a:r>
                  <a:rPr lang="en-US" altLang="ja-JP" sz="2000" dirty="0">
                    <a:latin typeface="游明朝" panose="02020400000000000000" pitchFamily="18" charset="-128"/>
                    <a:ea typeface="游明朝" panose="02020400000000000000" pitchFamily="18" charset="-128"/>
                  </a:rPr>
                  <a:t>(1)</a:t>
                </a:r>
                <a:r>
                  <a:rPr lang="ja-JP" altLang="en-US" sz="2000" dirty="0">
                    <a:latin typeface="游明朝" panose="02020400000000000000" pitchFamily="18" charset="-128"/>
                    <a:ea typeface="游明朝" panose="02020400000000000000" pitchFamily="18" charset="-128"/>
                  </a:rPr>
                  <a:t>時間微分項</a:t>
                </a:r>
                <a:endParaRPr lang="en-US" altLang="ja-JP" sz="2000" dirty="0">
                  <a:latin typeface="游明朝" panose="02020400000000000000" pitchFamily="18" charset="-128"/>
                  <a:ea typeface="游明朝" panose="02020400000000000000" pitchFamily="18" charset="-128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en-US" altLang="ja-JP" sz="2000" b="0" i="1" smtClean="0">
                              <a:latin typeface="Cambria Math" panose="02040503050406030204" pitchFamily="18" charset="0"/>
                              <a:ea typeface="游明朝" panose="02020400000000000000" pitchFamily="18" charset="-128"/>
                            </a:rPr>
                          </m:ctrlPr>
                        </m:eqArrPr>
                        <m:e>
                          <m:nary>
                            <m:naryPr>
                              <m:ctrlPr>
                                <a:rPr lang="en-US" altLang="ja-JP" sz="2000" i="1">
                                  <a:latin typeface="Cambria Math" panose="02040503050406030204" pitchFamily="18" charset="0"/>
                                  <a:ea typeface="游明朝" panose="02020400000000000000" pitchFamily="18" charset="-128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ja-JP" sz="2000" i="1">
                                  <a:latin typeface="Cambria Math" panose="02040503050406030204" pitchFamily="18" charset="0"/>
                                  <a:ea typeface="游明朝" panose="02020400000000000000" pitchFamily="18" charset="-128"/>
                                </a:rPr>
                                <m:t>𝑉</m:t>
                              </m:r>
                            </m:sub>
                            <m:sup/>
                            <m:e>
                              <m:f>
                                <m:fPr>
                                  <m:ctrlPr>
                                    <a:rPr lang="en-US" altLang="ja-JP" sz="2000" i="1">
                                      <a:latin typeface="Cambria Math" panose="02040503050406030204" pitchFamily="18" charset="0"/>
                                      <a:ea typeface="游明朝" panose="02020400000000000000" pitchFamily="18" charset="-128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ja-JP" sz="2000" i="1">
                                      <a:latin typeface="Cambria Math" panose="02040503050406030204" pitchFamily="18" charset="0"/>
                                      <a:ea typeface="游明朝" panose="02020400000000000000" pitchFamily="18" charset="-128"/>
                                    </a:rPr>
                                    <m:t>𝜕</m:t>
                                  </m:r>
                                  <m:sSubSup>
                                    <m:sSubSupPr>
                                      <m:ctrlPr>
                                        <a:rPr lang="en-US" altLang="ja-JP" sz="2000" b="0" i="1" smtClean="0">
                                          <a:latin typeface="Cambria Math" panose="02040503050406030204" pitchFamily="18" charset="0"/>
                                          <a:ea typeface="游明朝" panose="02020400000000000000" pitchFamily="18" charset="-128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ja-JP" sz="2000" i="1">
                                          <a:latin typeface="Cambria Math" panose="02040503050406030204" pitchFamily="18" charset="0"/>
                                          <a:ea typeface="游明朝" panose="02020400000000000000" pitchFamily="18" charset="-128"/>
                                        </a:rPr>
                                        <m:t>𝜙</m:t>
                                      </m:r>
                                    </m:e>
                                    <m:sub>
                                      <m:r>
                                        <a:rPr lang="en-US" altLang="ja-JP" sz="2000" b="0" i="1" smtClean="0">
                                          <a:latin typeface="Cambria Math" panose="02040503050406030204" pitchFamily="18" charset="0"/>
                                          <a:ea typeface="游明朝" panose="02020400000000000000" pitchFamily="18" charset="-128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altLang="ja-JP" sz="2000" b="0" i="1" smtClean="0">
                                          <a:latin typeface="Cambria Math" panose="02040503050406030204" pitchFamily="18" charset="0"/>
                                          <a:ea typeface="游明朝" panose="02020400000000000000" pitchFamily="18" charset="-128"/>
                                        </a:rPr>
                                        <m:t>𝑛</m:t>
                                      </m:r>
                                    </m:sup>
                                  </m:sSubSup>
                                </m:num>
                                <m:den>
                                  <m:r>
                                    <a:rPr lang="en-US" altLang="ja-JP" sz="2000" i="1">
                                      <a:latin typeface="Cambria Math" panose="02040503050406030204" pitchFamily="18" charset="0"/>
                                      <a:ea typeface="游明朝" panose="02020400000000000000" pitchFamily="18" charset="-128"/>
                                    </a:rPr>
                                    <m:t>𝜕</m:t>
                                  </m:r>
                                  <m:r>
                                    <a:rPr lang="en-US" altLang="ja-JP" sz="2000" i="1">
                                      <a:latin typeface="Cambria Math" panose="02040503050406030204" pitchFamily="18" charset="0"/>
                                      <a:ea typeface="游明朝" panose="02020400000000000000" pitchFamily="18" charset="-128"/>
                                    </a:rPr>
                                    <m:t>𝑡</m:t>
                                  </m:r>
                                </m:den>
                              </m:f>
                            </m:e>
                          </m:nary>
                          <m:r>
                            <a:rPr lang="en-US" altLang="ja-JP" sz="2000" i="1">
                              <a:latin typeface="Cambria Math" panose="02040503050406030204" pitchFamily="18" charset="0"/>
                              <a:ea typeface="游明朝" panose="02020400000000000000" pitchFamily="18" charset="-128"/>
                            </a:rPr>
                            <m:t>𝑑𝑉</m:t>
                          </m:r>
                          <m:r>
                            <a:rPr lang="en-US" altLang="ja-JP" sz="2000" b="0" i="1" smtClean="0">
                              <a:latin typeface="Cambria Math" panose="02040503050406030204" pitchFamily="18" charset="0"/>
                              <a:ea typeface="游明朝" panose="02020400000000000000" pitchFamily="18" charset="-128"/>
                            </a:rPr>
                            <m:t>=</m:t>
                          </m:r>
                          <m:f>
                            <m:fPr>
                              <m:ctrlPr>
                                <a:rPr lang="en-US" altLang="ja-JP" sz="2000" i="1">
                                  <a:latin typeface="Cambria Math" panose="02040503050406030204" pitchFamily="18" charset="0"/>
                                  <a:ea typeface="游明朝" panose="02020400000000000000" pitchFamily="18" charset="-128"/>
                                </a:rPr>
                              </m:ctrlPr>
                            </m:fPr>
                            <m:num>
                              <m:r>
                                <a:rPr lang="en-US" altLang="ja-JP" sz="2000" i="1">
                                  <a:latin typeface="Cambria Math" panose="02040503050406030204" pitchFamily="18" charset="0"/>
                                  <a:ea typeface="游明朝" panose="02020400000000000000" pitchFamily="18" charset="-128"/>
                                </a:rPr>
                                <m:t>𝜕</m:t>
                              </m:r>
                            </m:num>
                            <m:den>
                              <m:r>
                                <a:rPr lang="en-US" altLang="ja-JP" sz="2000" i="1">
                                  <a:latin typeface="Cambria Math" panose="02040503050406030204" pitchFamily="18" charset="0"/>
                                  <a:ea typeface="游明朝" panose="02020400000000000000" pitchFamily="18" charset="-128"/>
                                </a:rPr>
                                <m:t>𝜕</m:t>
                              </m:r>
                              <m:r>
                                <a:rPr lang="en-US" altLang="ja-JP" sz="2000" i="1">
                                  <a:latin typeface="Cambria Math" panose="02040503050406030204" pitchFamily="18" charset="0"/>
                                  <a:ea typeface="游明朝" panose="02020400000000000000" pitchFamily="18" charset="-128"/>
                                </a:rPr>
                                <m:t>𝑡</m:t>
                              </m:r>
                            </m:den>
                          </m:f>
                          <m:nary>
                            <m:naryPr>
                              <m:ctrlPr>
                                <a:rPr lang="en-US" altLang="ja-JP" sz="2000" i="1">
                                  <a:latin typeface="Cambria Math" panose="02040503050406030204" pitchFamily="18" charset="0"/>
                                  <a:ea typeface="游明朝" panose="02020400000000000000" pitchFamily="18" charset="-128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ja-JP" sz="2000" i="1">
                                  <a:latin typeface="Cambria Math" panose="02040503050406030204" pitchFamily="18" charset="0"/>
                                  <a:ea typeface="游明朝" panose="02020400000000000000" pitchFamily="18" charset="-128"/>
                                </a:rPr>
                                <m:t>𝑉</m:t>
                              </m:r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lang="en-US" altLang="ja-JP" sz="2000" b="0" i="1" smtClean="0">
                                      <a:latin typeface="Cambria Math" panose="02040503050406030204" pitchFamily="18" charset="0"/>
                                      <a:ea typeface="游明朝" panose="02020400000000000000" pitchFamily="18" charset="-128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ja-JP" sz="2000" b="0" i="1" smtClean="0">
                                      <a:latin typeface="Cambria Math" panose="02040503050406030204" pitchFamily="18" charset="0"/>
                                      <a:ea typeface="游明朝" panose="02020400000000000000" pitchFamily="18" charset="-128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altLang="ja-JP" sz="2000" b="0" i="1" smtClean="0">
                                      <a:latin typeface="Cambria Math" panose="02040503050406030204" pitchFamily="18" charset="0"/>
                                      <a:ea typeface="游明朝" panose="02020400000000000000" pitchFamily="18" charset="-128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altLang="ja-JP" sz="2000" b="0" i="1" smtClean="0">
                                      <a:latin typeface="Cambria Math" panose="02040503050406030204" pitchFamily="18" charset="0"/>
                                      <a:ea typeface="游明朝" panose="02020400000000000000" pitchFamily="18" charset="-128"/>
                                    </a:rPr>
                                    <m:t>𝑛</m:t>
                                  </m:r>
                                </m:sup>
                              </m:sSubSup>
                            </m:e>
                          </m:nary>
                          <m:r>
                            <a:rPr lang="en-US" altLang="ja-JP" sz="2000" i="1">
                              <a:latin typeface="Cambria Math" panose="02040503050406030204" pitchFamily="18" charset="0"/>
                              <a:ea typeface="游明朝" panose="02020400000000000000" pitchFamily="18" charset="-128"/>
                            </a:rPr>
                            <m:t>𝑑𝑉</m:t>
                          </m:r>
                          <m:r>
                            <a:rPr lang="en-US" altLang="ja-JP" sz="2000" b="0" i="1" smtClean="0">
                              <a:latin typeface="Cambria Math" panose="02040503050406030204" pitchFamily="18" charset="0"/>
                              <a:ea typeface="游明朝" panose="02020400000000000000" pitchFamily="18" charset="-128"/>
                            </a:rPr>
                            <m:t>≅</m:t>
                          </m:r>
                          <m:f>
                            <m:fPr>
                              <m:ctrlPr>
                                <a:rPr lang="en-US" altLang="ja-JP" sz="2000" i="1">
                                  <a:latin typeface="Cambria Math" panose="02040503050406030204" pitchFamily="18" charset="0"/>
                                  <a:ea typeface="游明朝" panose="02020400000000000000" pitchFamily="18" charset="-128"/>
                                </a:rPr>
                              </m:ctrlPr>
                            </m:fPr>
                            <m:num>
                              <m:r>
                                <a:rPr lang="en-US" altLang="ja-JP" sz="2000" i="1">
                                  <a:latin typeface="Cambria Math" panose="02040503050406030204" pitchFamily="18" charset="0"/>
                                  <a:ea typeface="游明朝" panose="02020400000000000000" pitchFamily="18" charset="-128"/>
                                </a:rPr>
                                <m:t>𝜕</m:t>
                              </m:r>
                            </m:num>
                            <m:den>
                              <m:r>
                                <a:rPr lang="en-US" altLang="ja-JP" sz="2000" i="1">
                                  <a:latin typeface="Cambria Math" panose="02040503050406030204" pitchFamily="18" charset="0"/>
                                  <a:ea typeface="游明朝" panose="02020400000000000000" pitchFamily="18" charset="-128"/>
                                </a:rPr>
                                <m:t>𝜕</m:t>
                              </m:r>
                              <m:r>
                                <a:rPr lang="en-US" altLang="ja-JP" sz="2000" i="1">
                                  <a:latin typeface="Cambria Math" panose="02040503050406030204" pitchFamily="18" charset="0"/>
                                  <a:ea typeface="游明朝" panose="02020400000000000000" pitchFamily="18" charset="-128"/>
                                </a:rPr>
                                <m:t>𝑡</m:t>
                              </m:r>
                            </m:den>
                          </m:f>
                          <m:d>
                            <m:dPr>
                              <m:ctrlPr>
                                <a:rPr lang="en-US" altLang="ja-JP" sz="2000" b="0" i="1" smtClean="0">
                                  <a:latin typeface="Cambria Math" panose="02040503050406030204" pitchFamily="18" charset="0"/>
                                  <a:ea typeface="游明朝" panose="02020400000000000000" pitchFamily="18" charset="-128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altLang="ja-JP" sz="2000" b="0" i="1" smtClean="0">
                                      <a:latin typeface="Cambria Math" panose="02040503050406030204" pitchFamily="18" charset="0"/>
                                      <a:ea typeface="游明朝" panose="02020400000000000000" pitchFamily="18" charset="-128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brk m:alnAt="15"/>
                                    </m:rPr>
                                    <a:rPr lang="en-US" altLang="ja-JP" sz="2000" b="0" i="1" smtClean="0">
                                      <a:latin typeface="Cambria Math" panose="02040503050406030204" pitchFamily="18" charset="0"/>
                                      <a:ea typeface="游明朝" panose="02020400000000000000" pitchFamily="18" charset="-128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m:rPr>
                                      <m:brk m:alnAt="15"/>
                                    </m:rPr>
                                    <a:rPr lang="en-US" altLang="ja-JP" sz="2000" b="0" i="1" smtClean="0">
                                      <a:latin typeface="Cambria Math" panose="02040503050406030204" pitchFamily="18" charset="0"/>
                                      <a:ea typeface="游明朝" panose="02020400000000000000" pitchFamily="18" charset="-128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m:rPr>
                                      <m:brk m:alnAt="15"/>
                                    </m:rPr>
                                    <a:rPr lang="en-US" altLang="ja-JP" sz="2000" b="0" i="1" smtClean="0">
                                      <a:latin typeface="Cambria Math" panose="02040503050406030204" pitchFamily="18" charset="0"/>
                                      <a:ea typeface="游明朝" panose="02020400000000000000" pitchFamily="18" charset="-128"/>
                                    </a:rPr>
                                    <m:t>𝑛</m:t>
                                  </m:r>
                                </m:sup>
                              </m:sSubSup>
                              <m:nary>
                                <m:naryPr>
                                  <m:ctrlPr>
                                    <a:rPr lang="en-US" altLang="ja-JP" sz="2000" i="1">
                                      <a:latin typeface="Cambria Math" panose="02040503050406030204" pitchFamily="18" charset="0"/>
                                      <a:ea typeface="游明朝" panose="02020400000000000000" pitchFamily="18" charset="-128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ja-JP" sz="2000" i="1">
                                      <a:latin typeface="Cambria Math" panose="02040503050406030204" pitchFamily="18" charset="0"/>
                                      <a:ea typeface="游明朝" panose="02020400000000000000" pitchFamily="18" charset="-128"/>
                                    </a:rPr>
                                    <m:t>𝑉</m:t>
                                  </m:r>
                                </m:sub>
                                <m:sup/>
                                <m:e>
                                  <m:r>
                                    <a:rPr lang="en-US" altLang="ja-JP" sz="2000" b="0" i="1" smtClean="0">
                                      <a:latin typeface="Cambria Math" panose="02040503050406030204" pitchFamily="18" charset="0"/>
                                      <a:ea typeface="游明朝" panose="02020400000000000000" pitchFamily="18" charset="-128"/>
                                    </a:rPr>
                                    <m:t>𝑑𝑉</m:t>
                                  </m:r>
                                </m:e>
                              </m:nary>
                            </m:e>
                          </m:d>
                          <m:r>
                            <a:rPr lang="en-US" altLang="ja-JP" sz="2000" i="1" smtClean="0">
                              <a:latin typeface="Cambria Math" panose="02040503050406030204" pitchFamily="18" charset="0"/>
                              <a:ea typeface="游明朝" panose="02020400000000000000" pitchFamily="18" charset="-128"/>
                            </a:rPr>
                            <m:t>=</m:t>
                          </m:r>
                          <m:f>
                            <m:fPr>
                              <m:ctrlPr>
                                <a:rPr lang="en-US" altLang="ja-JP" sz="2000" i="1">
                                  <a:latin typeface="Cambria Math" panose="02040503050406030204" pitchFamily="18" charset="0"/>
                                  <a:ea typeface="游明朝" panose="02020400000000000000" pitchFamily="18" charset="-128"/>
                                </a:rPr>
                              </m:ctrlPr>
                            </m:fPr>
                            <m:num>
                              <m:r>
                                <a:rPr lang="en-US" altLang="ja-JP" sz="2000" i="1">
                                  <a:latin typeface="Cambria Math" panose="02040503050406030204" pitchFamily="18" charset="0"/>
                                  <a:ea typeface="游明朝" panose="02020400000000000000" pitchFamily="18" charset="-128"/>
                                </a:rPr>
                                <m:t>𝜕</m:t>
                              </m:r>
                            </m:num>
                            <m:den>
                              <m:r>
                                <a:rPr lang="en-US" altLang="ja-JP" sz="2000" i="1">
                                  <a:latin typeface="Cambria Math" panose="02040503050406030204" pitchFamily="18" charset="0"/>
                                  <a:ea typeface="游明朝" panose="02020400000000000000" pitchFamily="18" charset="-128"/>
                                </a:rPr>
                                <m:t>𝜕</m:t>
                              </m:r>
                              <m:r>
                                <a:rPr lang="en-US" altLang="ja-JP" sz="2000" i="1">
                                  <a:latin typeface="Cambria Math" panose="02040503050406030204" pitchFamily="18" charset="0"/>
                                  <a:ea typeface="游明朝" panose="02020400000000000000" pitchFamily="18" charset="-128"/>
                                </a:rPr>
                                <m:t>𝑡</m:t>
                              </m:r>
                            </m:den>
                          </m:f>
                          <m:d>
                            <m:dPr>
                              <m:ctrlPr>
                                <a:rPr lang="en-US" altLang="ja-JP" sz="2000" i="1">
                                  <a:latin typeface="Cambria Math" panose="02040503050406030204" pitchFamily="18" charset="0"/>
                                  <a:ea typeface="游明朝" panose="02020400000000000000" pitchFamily="18" charset="-128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altLang="ja-JP" sz="2000" b="0" i="1" smtClean="0">
                                      <a:latin typeface="Cambria Math" panose="02040503050406030204" pitchFamily="18" charset="0"/>
                                      <a:ea typeface="游明朝" panose="02020400000000000000" pitchFamily="18" charset="-128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brk m:alnAt="15"/>
                                    </m:rPr>
                                    <a:rPr lang="en-US" altLang="ja-JP" sz="2000" i="1">
                                      <a:latin typeface="Cambria Math" panose="02040503050406030204" pitchFamily="18" charset="0"/>
                                      <a:ea typeface="游明朝" panose="02020400000000000000" pitchFamily="18" charset="-128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m:rPr>
                                      <m:brk m:alnAt="15"/>
                                    </m:rPr>
                                    <a:rPr lang="en-US" altLang="ja-JP" sz="2000" b="0" i="1" smtClean="0">
                                      <a:latin typeface="Cambria Math" panose="02040503050406030204" pitchFamily="18" charset="0"/>
                                      <a:ea typeface="游明朝" panose="02020400000000000000" pitchFamily="18" charset="-128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m:rPr>
                                      <m:brk m:alnAt="15"/>
                                    </m:rPr>
                                    <a:rPr lang="en-US" altLang="ja-JP" sz="2000" b="0" i="1" smtClean="0">
                                      <a:latin typeface="Cambria Math" panose="02040503050406030204" pitchFamily="18" charset="0"/>
                                      <a:ea typeface="游明朝" panose="02020400000000000000" pitchFamily="18" charset="-128"/>
                                    </a:rPr>
                                    <m:t>𝑛</m:t>
                                  </m:r>
                                </m:sup>
                              </m:sSubSup>
                              <m:r>
                                <a:rPr lang="en-US" altLang="ja-JP" sz="2000" b="0" i="1" smtClean="0">
                                  <a:latin typeface="Cambria Math" panose="02040503050406030204" pitchFamily="18" charset="0"/>
                                  <a:ea typeface="游明朝" panose="02020400000000000000" pitchFamily="18" charset="-128"/>
                                </a:rPr>
                                <m:t>∆</m:t>
                              </m:r>
                              <m:r>
                                <a:rPr lang="en-US" altLang="ja-JP" sz="2000" b="0" i="1" smtClean="0">
                                  <a:latin typeface="Cambria Math" panose="02040503050406030204" pitchFamily="18" charset="0"/>
                                  <a:ea typeface="游明朝" panose="02020400000000000000" pitchFamily="18" charset="-128"/>
                                </a:rPr>
                                <m:t>𝑉</m:t>
                              </m:r>
                            </m:e>
                          </m:d>
                          <m:r>
                            <a:rPr lang="en-US" altLang="ja-JP" sz="2000" b="0" i="1" smtClean="0">
                              <a:latin typeface="Cambria Math" panose="02040503050406030204" pitchFamily="18" charset="0"/>
                              <a:ea typeface="游明朝" panose="02020400000000000000" pitchFamily="18" charset="-128"/>
                            </a:rPr>
                            <m:t>=</m:t>
                          </m:r>
                          <m:sSubSup>
                            <m:sSubSupPr>
                              <m:ctrlPr>
                                <a:rPr lang="en-US" altLang="ja-JP" sz="2000" i="1">
                                  <a:latin typeface="Cambria Math" panose="02040503050406030204" pitchFamily="18" charset="0"/>
                                  <a:ea typeface="游明朝" panose="02020400000000000000" pitchFamily="18" charset="-128"/>
                                </a:rPr>
                              </m:ctrlPr>
                            </m:sSubSupPr>
                            <m:e>
                              <m:d>
                                <m:dPr>
                                  <m:ctrlPr>
                                    <a:rPr lang="en-US" altLang="ja-JP" sz="2000" i="1">
                                      <a:latin typeface="Cambria Math" panose="02040503050406030204" pitchFamily="18" charset="0"/>
                                      <a:ea typeface="游明朝" panose="02020400000000000000" pitchFamily="18" charset="-128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altLang="ja-JP" sz="2000" i="1">
                                          <a:latin typeface="Cambria Math" panose="02040503050406030204" pitchFamily="18" charset="0"/>
                                          <a:ea typeface="游明朝" panose="02020400000000000000" pitchFamily="18" charset="-128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ja-JP" sz="2000" i="1">
                                          <a:latin typeface="Cambria Math" panose="02040503050406030204" pitchFamily="18" charset="0"/>
                                          <a:ea typeface="游明朝" panose="02020400000000000000" pitchFamily="18" charset="-128"/>
                                        </a:rPr>
                                        <m:t>𝜕𝜙</m:t>
                                      </m:r>
                                    </m:num>
                                    <m:den>
                                      <m:r>
                                        <a:rPr lang="en-US" altLang="ja-JP" sz="2000" i="1">
                                          <a:latin typeface="Cambria Math" panose="02040503050406030204" pitchFamily="18" charset="0"/>
                                          <a:ea typeface="游明朝" panose="02020400000000000000" pitchFamily="18" charset="-128"/>
                                        </a:rPr>
                                        <m:t>𝜕</m:t>
                                      </m:r>
                                      <m:r>
                                        <a:rPr lang="en-US" altLang="ja-JP" sz="2000" i="1">
                                          <a:latin typeface="Cambria Math" panose="02040503050406030204" pitchFamily="18" charset="0"/>
                                          <a:ea typeface="游明朝" panose="02020400000000000000" pitchFamily="18" charset="-128"/>
                                        </a:rPr>
                                        <m:t>𝑡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b>
                              <m:r>
                                <a:rPr lang="en-US" altLang="ja-JP" sz="2000" i="1">
                                  <a:latin typeface="Cambria Math" panose="02040503050406030204" pitchFamily="18" charset="0"/>
                                  <a:ea typeface="游明朝" panose="02020400000000000000" pitchFamily="18" charset="-128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ja-JP" sz="2000" i="1">
                                  <a:latin typeface="Cambria Math" panose="02040503050406030204" pitchFamily="18" charset="0"/>
                                  <a:ea typeface="游明朝" panose="02020400000000000000" pitchFamily="18" charset="-128"/>
                                </a:rPr>
                                <m:t>𝑛</m:t>
                              </m:r>
                            </m:sup>
                          </m:sSubSup>
                          <m:r>
                            <a:rPr lang="en-US" altLang="ja-JP" sz="2000" b="0" i="1" smtClean="0">
                              <a:latin typeface="Cambria Math" panose="02040503050406030204" pitchFamily="18" charset="0"/>
                              <a:ea typeface="游明朝" panose="02020400000000000000" pitchFamily="18" charset="-128"/>
                            </a:rPr>
                            <m:t>∆</m:t>
                          </m:r>
                          <m:r>
                            <a:rPr lang="en-US" altLang="ja-JP" sz="2000" b="0" i="1" smtClean="0">
                              <a:latin typeface="Cambria Math" panose="02040503050406030204" pitchFamily="18" charset="0"/>
                              <a:ea typeface="游明朝" panose="02020400000000000000" pitchFamily="18" charset="-128"/>
                            </a:rPr>
                            <m:t>𝑉</m:t>
                          </m:r>
                          <m:r>
                            <a:rPr lang="en-US" altLang="ja-JP" sz="2000" b="0" i="1" smtClean="0">
                              <a:latin typeface="Cambria Math" panose="02040503050406030204" pitchFamily="18" charset="0"/>
                              <a:ea typeface="游明朝" panose="02020400000000000000" pitchFamily="18" charset="-128"/>
                            </a:rPr>
                            <m:t>≅</m:t>
                          </m:r>
                          <m:d>
                            <m:dPr>
                              <m:ctrlPr>
                                <a:rPr lang="en-US" altLang="ja-JP" sz="2000" b="0" i="1" smtClean="0">
                                  <a:latin typeface="Cambria Math" panose="02040503050406030204" pitchFamily="18" charset="0"/>
                                  <a:ea typeface="游明朝" panose="02020400000000000000" pitchFamily="18" charset="-128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ja-JP" sz="2000" i="1">
                                      <a:latin typeface="Cambria Math" panose="02040503050406030204" pitchFamily="18" charset="0"/>
                                      <a:ea typeface="游明朝" panose="02020400000000000000" pitchFamily="18" charset="-128"/>
                                    </a:rPr>
                                  </m:ctrlPr>
                                </m:fPr>
                                <m:num>
                                  <m:sSubSup>
                                    <m:sSubSupPr>
                                      <m:ctrlPr>
                                        <a:rPr lang="en-US" altLang="ja-JP" sz="2000" i="1">
                                          <a:latin typeface="Cambria Math" panose="02040503050406030204" pitchFamily="18" charset="0"/>
                                          <a:ea typeface="游明朝" panose="02020400000000000000" pitchFamily="18" charset="-128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ja-JP" sz="2000" i="1">
                                          <a:latin typeface="Cambria Math" panose="02040503050406030204" pitchFamily="18" charset="0"/>
                                          <a:ea typeface="游明朝" panose="02020400000000000000" pitchFamily="18" charset="-128"/>
                                        </a:rPr>
                                        <m:t>𝜙</m:t>
                                      </m:r>
                                    </m:e>
                                    <m:sub>
                                      <m:r>
                                        <a:rPr lang="en-US" altLang="ja-JP" sz="2000" i="1">
                                          <a:latin typeface="Cambria Math" panose="02040503050406030204" pitchFamily="18" charset="0"/>
                                          <a:ea typeface="游明朝" panose="02020400000000000000" pitchFamily="18" charset="-128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altLang="ja-JP" sz="2000" i="1">
                                          <a:latin typeface="Cambria Math" panose="02040503050406030204" pitchFamily="18" charset="0"/>
                                          <a:ea typeface="游明朝" panose="02020400000000000000" pitchFamily="18" charset="-128"/>
                                        </a:rPr>
                                        <m:t>𝑛</m:t>
                                      </m:r>
                                      <m:r>
                                        <a:rPr lang="en-US" altLang="ja-JP" sz="2000" i="1">
                                          <a:latin typeface="Cambria Math" panose="02040503050406030204" pitchFamily="18" charset="0"/>
                                          <a:ea typeface="游明朝" panose="02020400000000000000" pitchFamily="18" charset="-128"/>
                                        </a:rPr>
                                        <m:t>+1</m:t>
                                      </m:r>
                                    </m:sup>
                                  </m:sSubSup>
                                  <m:r>
                                    <a:rPr lang="en-US" altLang="ja-JP" sz="2000" i="1">
                                      <a:latin typeface="Cambria Math" panose="02040503050406030204" pitchFamily="18" charset="0"/>
                                      <a:ea typeface="游明朝" panose="02020400000000000000" pitchFamily="18" charset="-128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lang="en-US" altLang="ja-JP" sz="2000" i="1">
                                          <a:latin typeface="Cambria Math" panose="02040503050406030204" pitchFamily="18" charset="0"/>
                                          <a:ea typeface="游明朝" panose="02020400000000000000" pitchFamily="18" charset="-128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ja-JP" sz="2000" i="1">
                                          <a:latin typeface="Cambria Math" panose="02040503050406030204" pitchFamily="18" charset="0"/>
                                          <a:ea typeface="游明朝" panose="02020400000000000000" pitchFamily="18" charset="-128"/>
                                        </a:rPr>
                                        <m:t>𝜙</m:t>
                                      </m:r>
                                    </m:e>
                                    <m:sub>
                                      <m:r>
                                        <a:rPr lang="en-US" altLang="ja-JP" sz="2000" i="1">
                                          <a:latin typeface="Cambria Math" panose="02040503050406030204" pitchFamily="18" charset="0"/>
                                          <a:ea typeface="游明朝" panose="02020400000000000000" pitchFamily="18" charset="-128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altLang="ja-JP" sz="2000" i="1">
                                          <a:latin typeface="Cambria Math" panose="02040503050406030204" pitchFamily="18" charset="0"/>
                                          <a:ea typeface="游明朝" panose="02020400000000000000" pitchFamily="18" charset="-128"/>
                                        </a:rPr>
                                        <m:t>𝑛</m:t>
                                      </m:r>
                                    </m:sup>
                                  </m:sSubSup>
                                </m:num>
                                <m:den>
                                  <m:r>
                                    <a:rPr lang="en-US" altLang="ja-JP" sz="2000" i="1">
                                      <a:latin typeface="Cambria Math" panose="02040503050406030204" pitchFamily="18" charset="0"/>
                                      <a:ea typeface="游明朝" panose="02020400000000000000" pitchFamily="18" charset="-128"/>
                                    </a:rPr>
                                    <m:t>∆</m:t>
                                  </m:r>
                                  <m:r>
                                    <a:rPr lang="en-US" altLang="ja-JP" sz="2000" i="1">
                                      <a:latin typeface="Cambria Math" panose="02040503050406030204" pitchFamily="18" charset="0"/>
                                      <a:ea typeface="游明朝" panose="02020400000000000000" pitchFamily="18" charset="-128"/>
                                    </a:rPr>
                                    <m:t>𝑡</m:t>
                                  </m:r>
                                </m:den>
                              </m:f>
                            </m:e>
                          </m:d>
                          <m:r>
                            <a:rPr lang="en-US" altLang="ja-JP" sz="2000" b="0" i="1" smtClean="0">
                              <a:latin typeface="Cambria Math" panose="02040503050406030204" pitchFamily="18" charset="0"/>
                              <a:ea typeface="游明朝" panose="02020400000000000000" pitchFamily="18" charset="-128"/>
                            </a:rPr>
                            <m:t>∆</m:t>
                          </m:r>
                          <m:r>
                            <a:rPr lang="en-US" altLang="ja-JP" sz="2000" b="0" i="1" smtClean="0">
                              <a:latin typeface="Cambria Math" panose="02040503050406030204" pitchFamily="18" charset="0"/>
                              <a:ea typeface="游明朝" panose="02020400000000000000" pitchFamily="18" charset="-128"/>
                            </a:rPr>
                            <m:t>𝑉</m:t>
                          </m:r>
                          <m:r>
                            <a:rPr lang="en-US" altLang="ja-JP" sz="2000" i="1">
                              <a:latin typeface="Cambria Math" panose="02040503050406030204" pitchFamily="18" charset="0"/>
                              <a:ea typeface="游明朝" panose="02020400000000000000" pitchFamily="18" charset="-128"/>
                            </a:rPr>
                            <m:t>#</m:t>
                          </m:r>
                        </m:e>
                      </m:eqArr>
                    </m:oMath>
                  </m:oMathPara>
                </a14:m>
                <a:endParaRPr lang="en-US" altLang="ja-JP" sz="2000" b="0" dirty="0">
                  <a:latin typeface="游明朝" panose="02020400000000000000" pitchFamily="18" charset="-128"/>
                  <a:ea typeface="游明朝" panose="02020400000000000000" pitchFamily="18" charset="-128"/>
                </a:endParaRPr>
              </a:p>
              <a:p>
                <a:pPr marL="0" indent="0">
                  <a:buNone/>
                </a:pPr>
                <a:br>
                  <a:rPr lang="en-US" altLang="ja-JP" sz="2000" b="0" dirty="0">
                    <a:latin typeface="游明朝" panose="02020400000000000000" pitchFamily="18" charset="-128"/>
                    <a:ea typeface="游明朝" panose="02020400000000000000" pitchFamily="18" charset="-128"/>
                  </a:rPr>
                </a:br>
                <a:r>
                  <a:rPr lang="en-US" altLang="ja-JP" sz="2000" b="0" dirty="0">
                    <a:latin typeface="游明朝" panose="02020400000000000000" pitchFamily="18" charset="-128"/>
                    <a:ea typeface="游明朝" panose="02020400000000000000" pitchFamily="18" charset="-128"/>
                  </a:rPr>
                  <a:t>(2)</a:t>
                </a:r>
                <a:r>
                  <a:rPr lang="ja-JP" altLang="en-US" sz="2000" b="0" dirty="0">
                    <a:latin typeface="游明朝" panose="02020400000000000000" pitchFamily="18" charset="-128"/>
                    <a:ea typeface="游明朝" panose="02020400000000000000" pitchFamily="18" charset="-128"/>
                  </a:rPr>
                  <a:t>空間</a:t>
                </a:r>
                <a14:m>
                  <m:oMath xmlns:m="http://schemas.openxmlformats.org/officeDocument/2006/math">
                    <m:r>
                      <a:rPr lang="ja-JP" altLang="en-US" sz="2000" i="1" smtClean="0">
                        <a:latin typeface="Cambria Math" panose="02040503050406030204" pitchFamily="18" charset="0"/>
                        <a:ea typeface="游明朝" panose="02020400000000000000" pitchFamily="18" charset="-128"/>
                      </a:rPr>
                      <m:t>微分項</m:t>
                    </m:r>
                  </m:oMath>
                </a14:m>
                <a:endParaRPr lang="en-US" altLang="ja-JP" sz="2000" i="1" dirty="0">
                  <a:latin typeface="Cambria Math" panose="02040503050406030204" pitchFamily="18" charset="0"/>
                  <a:ea typeface="游明朝" panose="02020400000000000000" pitchFamily="18" charset="-128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en-US" altLang="ja-JP" sz="2000" i="1">
                              <a:latin typeface="Cambria Math" panose="02040503050406030204" pitchFamily="18" charset="0"/>
                              <a:ea typeface="游明朝" panose="02020400000000000000" pitchFamily="18" charset="-128"/>
                            </a:rPr>
                          </m:ctrlPr>
                        </m:eqArrPr>
                        <m:e>
                          <m:nary>
                            <m:naryPr>
                              <m:chr m:val="∑"/>
                              <m:ctrlPr>
                                <a:rPr lang="en-US" altLang="ja-JP" sz="2000" i="1">
                                  <a:latin typeface="Cambria Math" panose="02040503050406030204" pitchFamily="18" charset="0"/>
                                  <a:ea typeface="游明朝" panose="02020400000000000000" pitchFamily="18" charset="-128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ja-JP" sz="2000" i="1">
                                  <a:latin typeface="Cambria Math" panose="02040503050406030204" pitchFamily="18" charset="0"/>
                                  <a:ea typeface="游明朝" panose="02020400000000000000" pitchFamily="18" charset="-128"/>
                                </a:rPr>
                                <m:t>𝑗</m:t>
                              </m:r>
                              <m:r>
                                <a:rPr lang="en-US" altLang="ja-JP" sz="2000" i="1">
                                  <a:latin typeface="Cambria Math" panose="02040503050406030204" pitchFamily="18" charset="0"/>
                                  <a:ea typeface="游明朝" panose="02020400000000000000" pitchFamily="18" charset="-128"/>
                                </a:rPr>
                                <m:t>∈</m:t>
                              </m:r>
                              <m:r>
                                <a:rPr lang="en-US" altLang="ja-JP" sz="2000" i="1">
                                  <a:latin typeface="Cambria Math" panose="02040503050406030204" pitchFamily="18" charset="0"/>
                                  <a:ea typeface="游明朝" panose="02020400000000000000" pitchFamily="18" charset="-128"/>
                                </a:rPr>
                                <m:t>𝑆</m:t>
                              </m:r>
                            </m:sub>
                            <m:sup/>
                            <m:e>
                              <m:r>
                                <a:rPr lang="en-US" altLang="ja-JP" sz="2000" i="1">
                                  <a:latin typeface="Cambria Math" panose="02040503050406030204" pitchFamily="18" charset="0"/>
                                  <a:ea typeface="游明朝" panose="02020400000000000000" pitchFamily="18" charset="-128"/>
                                </a:rPr>
                                <m:t>𝑘</m:t>
                              </m:r>
                              <m:sSub>
                                <m:sSubPr>
                                  <m:ctrlPr>
                                    <a:rPr lang="en-US" altLang="ja-JP" sz="2000" i="1">
                                      <a:latin typeface="Cambria Math" panose="02040503050406030204" pitchFamily="18" charset="0"/>
                                      <a:ea typeface="游明朝" panose="02020400000000000000" pitchFamily="18" charset="-128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ctrlPr>
                                        <a:rPr lang="en-US" altLang="ja-JP" sz="2000" i="1">
                                          <a:latin typeface="Cambria Math" panose="02040503050406030204" pitchFamily="18" charset="0"/>
                                          <a:ea typeface="游明朝" panose="02020400000000000000" pitchFamily="18" charset="-128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altLang="ja-JP" sz="2000" i="1">
                                              <a:latin typeface="Cambria Math" panose="02040503050406030204" pitchFamily="18" charset="0"/>
                                              <a:ea typeface="游明朝" panose="02020400000000000000" pitchFamily="18" charset="-128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altLang="ja-JP" sz="2000" i="1">
                                              <a:latin typeface="Cambria Math" panose="02040503050406030204" pitchFamily="18" charset="0"/>
                                              <a:ea typeface="游明朝" panose="02020400000000000000" pitchFamily="18" charset="-128"/>
                                            </a:rPr>
                                            <m:t>𝜕𝜙</m:t>
                                          </m:r>
                                        </m:num>
                                        <m:den>
                                          <m:r>
                                            <a:rPr lang="en-US" altLang="ja-JP" sz="2000" i="1">
                                              <a:latin typeface="Cambria Math" panose="02040503050406030204" pitchFamily="18" charset="0"/>
                                              <a:ea typeface="游明朝" panose="02020400000000000000" pitchFamily="18" charset="-128"/>
                                            </a:rPr>
                                            <m:t>𝜕</m:t>
                                          </m:r>
                                          <m:r>
                                            <a:rPr lang="en-US" altLang="ja-JP" sz="2000" b="0" i="1" smtClean="0">
                                              <a:latin typeface="Cambria Math" panose="02040503050406030204" pitchFamily="18" charset="0"/>
                                              <a:ea typeface="游明朝" panose="02020400000000000000" pitchFamily="18" charset="-128"/>
                                            </a:rPr>
                                            <m:t>𝑥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  <m:sub>
                                  <m:r>
                                    <a:rPr lang="en-US" altLang="ja-JP" sz="2000" i="1">
                                      <a:latin typeface="Cambria Math" panose="02040503050406030204" pitchFamily="18" charset="0"/>
                                      <a:ea typeface="游明朝" panose="02020400000000000000" pitchFamily="18" charset="-128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altLang="ja-JP" sz="2000" b="0" i="1" smtClean="0">
                                  <a:latin typeface="Cambria Math" panose="02040503050406030204" pitchFamily="18" charset="0"/>
                                  <a:ea typeface="游明朝" panose="02020400000000000000" pitchFamily="18" charset="-128"/>
                                </a:rPr>
                                <m:t>∙</m:t>
                              </m:r>
                              <m:sSub>
                                <m:sSubPr>
                                  <m:ctrlPr>
                                    <a:rPr lang="en-US" altLang="ja-JP" sz="2000" b="0" i="1" smtClean="0">
                                      <a:latin typeface="Cambria Math" panose="02040503050406030204" pitchFamily="18" charset="0"/>
                                      <a:ea typeface="游明朝" panose="02020400000000000000" pitchFamily="18" charset="-128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2000" b="0" i="1" smtClean="0">
                                      <a:latin typeface="Cambria Math" panose="02040503050406030204" pitchFamily="18" charset="0"/>
                                      <a:ea typeface="游明朝" panose="02020400000000000000" pitchFamily="18" charset="-128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altLang="ja-JP" sz="2000" b="0" i="1" smtClean="0">
                                      <a:latin typeface="Cambria Math" panose="02040503050406030204" pitchFamily="18" charset="0"/>
                                      <a:ea typeface="游明朝" panose="02020400000000000000" pitchFamily="18" charset="-128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altLang="ja-JP" sz="2000" i="1">
                                  <a:latin typeface="Cambria Math" panose="02040503050406030204" pitchFamily="18" charset="0"/>
                                  <a:ea typeface="游明朝" panose="02020400000000000000" pitchFamily="18" charset="-128"/>
                                </a:rPr>
                                <m:t>∆</m:t>
                              </m:r>
                              <m:sSub>
                                <m:sSubPr>
                                  <m:ctrlPr>
                                    <a:rPr lang="en-US" altLang="ja-JP" sz="2000" i="1">
                                      <a:latin typeface="Cambria Math" panose="02040503050406030204" pitchFamily="18" charset="0"/>
                                      <a:ea typeface="游明朝" panose="02020400000000000000" pitchFamily="18" charset="-128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2000" i="1">
                                      <a:latin typeface="Cambria Math" panose="02040503050406030204" pitchFamily="18" charset="0"/>
                                      <a:ea typeface="游明朝" panose="02020400000000000000" pitchFamily="18" charset="-128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altLang="ja-JP" sz="2000" i="1">
                                      <a:latin typeface="Cambria Math" panose="02040503050406030204" pitchFamily="18" charset="0"/>
                                      <a:ea typeface="游明朝" panose="02020400000000000000" pitchFamily="18" charset="-128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altLang="ja-JP" sz="2000" i="1">
                              <a:latin typeface="Cambria Math" panose="02040503050406030204" pitchFamily="18" charset="0"/>
                              <a:ea typeface="游明朝" panose="02020400000000000000" pitchFamily="18" charset="-128"/>
                            </a:rPr>
                            <m:t>=</m:t>
                          </m:r>
                          <m:r>
                            <a:rPr lang="en-US" altLang="ja-JP" sz="2000" i="1">
                              <a:latin typeface="Cambria Math" panose="02040503050406030204" pitchFamily="18" charset="0"/>
                              <a:ea typeface="游明朝" panose="02020400000000000000" pitchFamily="18" charset="-128"/>
                            </a:rPr>
                            <m:t>𝑘</m:t>
                          </m:r>
                          <m:sSub>
                            <m:sSubPr>
                              <m:ctrlPr>
                                <a:rPr lang="en-US" altLang="ja-JP" sz="2000" i="1">
                                  <a:latin typeface="Cambria Math" panose="02040503050406030204" pitchFamily="18" charset="0"/>
                                  <a:ea typeface="游明朝" panose="02020400000000000000" pitchFamily="18" charset="-128"/>
                                </a:rPr>
                              </m:ctrlPr>
                            </m:sSubPr>
                            <m:e>
                              <m:d>
                                <m:dPr>
                                  <m:ctrlPr>
                                    <a:rPr lang="en-US" altLang="ja-JP" sz="2000" i="1">
                                      <a:latin typeface="Cambria Math" panose="02040503050406030204" pitchFamily="18" charset="0"/>
                                      <a:ea typeface="游明朝" panose="02020400000000000000" pitchFamily="18" charset="-128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altLang="ja-JP" sz="2000" i="1">
                                          <a:latin typeface="Cambria Math" panose="02040503050406030204" pitchFamily="18" charset="0"/>
                                          <a:ea typeface="游明朝" panose="02020400000000000000" pitchFamily="18" charset="-128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ja-JP" sz="2000" i="1">
                                          <a:latin typeface="Cambria Math" panose="02040503050406030204" pitchFamily="18" charset="0"/>
                                          <a:ea typeface="游明朝" panose="02020400000000000000" pitchFamily="18" charset="-128"/>
                                        </a:rPr>
                                        <m:t>𝜕𝜙</m:t>
                                      </m:r>
                                    </m:num>
                                    <m:den>
                                      <m:r>
                                        <a:rPr lang="en-US" altLang="ja-JP" sz="2000" i="1">
                                          <a:latin typeface="Cambria Math" panose="02040503050406030204" pitchFamily="18" charset="0"/>
                                          <a:ea typeface="游明朝" panose="02020400000000000000" pitchFamily="18" charset="-128"/>
                                        </a:rPr>
                                        <m:t>𝜕</m:t>
                                      </m:r>
                                      <m:r>
                                        <a:rPr lang="en-US" altLang="ja-JP" sz="2000" b="0" i="1" smtClean="0">
                                          <a:latin typeface="Cambria Math" panose="02040503050406030204" pitchFamily="18" charset="0"/>
                                          <a:ea typeface="游明朝" panose="02020400000000000000" pitchFamily="18" charset="-128"/>
                                        </a:rPr>
                                        <m:t>𝑥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b>
                              <m:r>
                                <a:rPr lang="en-US" altLang="ja-JP" sz="2000" b="0" i="1" smtClean="0">
                                  <a:latin typeface="Cambria Math" panose="02040503050406030204" pitchFamily="18" charset="0"/>
                                  <a:ea typeface="游明朝" panose="02020400000000000000" pitchFamily="18" charset="-128"/>
                                </a:rPr>
                                <m:t>𝑖</m:t>
                              </m:r>
                              <m:r>
                                <a:rPr lang="en-US" altLang="ja-JP" sz="2000" b="0" i="1" smtClean="0">
                                  <a:latin typeface="Cambria Math" panose="02040503050406030204" pitchFamily="18" charset="0"/>
                                  <a:ea typeface="游明朝" panose="02020400000000000000" pitchFamily="18" charset="-128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altLang="ja-JP" sz="2000" b="0" i="1" smtClean="0">
                                      <a:latin typeface="Cambria Math" panose="02040503050406030204" pitchFamily="18" charset="0"/>
                                      <a:ea typeface="游明朝" panose="02020400000000000000" pitchFamily="18" charset="-128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ja-JP" sz="2000" b="0" i="1" smtClean="0">
                                      <a:latin typeface="Cambria Math" panose="02040503050406030204" pitchFamily="18" charset="0"/>
                                      <a:ea typeface="游明朝" panose="02020400000000000000" pitchFamily="18" charset="-128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ja-JP" sz="2000" b="0" i="1" smtClean="0">
                                      <a:latin typeface="Cambria Math" panose="02040503050406030204" pitchFamily="18" charset="0"/>
                                      <a:ea typeface="游明朝" panose="02020400000000000000" pitchFamily="18" charset="-128"/>
                                    </a:rPr>
                                    <m:t>2</m:t>
                                  </m:r>
                                </m:den>
                              </m:f>
                            </m:sub>
                          </m:sSub>
                          <m:r>
                            <a:rPr lang="en-US" altLang="ja-JP" sz="2000" b="0" i="1" smtClean="0">
                              <a:latin typeface="Cambria Math" panose="02040503050406030204" pitchFamily="18" charset="0"/>
                              <a:ea typeface="游明朝" panose="02020400000000000000" pitchFamily="18" charset="-128"/>
                            </a:rPr>
                            <m:t>(+1)</m:t>
                          </m:r>
                          <m:r>
                            <a:rPr lang="en-US" altLang="ja-JP" sz="2000" i="1">
                              <a:latin typeface="Cambria Math" panose="02040503050406030204" pitchFamily="18" charset="0"/>
                              <a:ea typeface="游明朝" panose="02020400000000000000" pitchFamily="18" charset="-128"/>
                            </a:rPr>
                            <m:t>∆</m:t>
                          </m:r>
                          <m:sSub>
                            <m:sSubPr>
                              <m:ctrlPr>
                                <a:rPr lang="en-US" altLang="ja-JP" sz="2000" i="1">
                                  <a:latin typeface="Cambria Math" panose="02040503050406030204" pitchFamily="18" charset="0"/>
                                  <a:ea typeface="游明朝" panose="02020400000000000000" pitchFamily="18" charset="-128"/>
                                </a:rPr>
                              </m:ctrlPr>
                            </m:sSubPr>
                            <m:e>
                              <m:r>
                                <a:rPr lang="en-US" altLang="ja-JP" sz="2000" i="1">
                                  <a:latin typeface="Cambria Math" panose="02040503050406030204" pitchFamily="18" charset="0"/>
                                  <a:ea typeface="游明朝" panose="02020400000000000000" pitchFamily="18" charset="-128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ja-JP" sz="2000" b="0" i="1" smtClean="0">
                                  <a:latin typeface="Cambria Math" panose="02040503050406030204" pitchFamily="18" charset="0"/>
                                  <a:ea typeface="游明朝" panose="02020400000000000000" pitchFamily="18" charset="-128"/>
                                </a:rPr>
                                <m:t>𝑖</m:t>
                              </m:r>
                              <m:r>
                                <a:rPr lang="en-US" altLang="ja-JP" sz="2000" b="0" i="1" smtClean="0">
                                  <a:latin typeface="Cambria Math" panose="02040503050406030204" pitchFamily="18" charset="0"/>
                                  <a:ea typeface="游明朝" panose="02020400000000000000" pitchFamily="18" charset="-128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altLang="ja-JP" sz="2000" b="0" i="1" smtClean="0">
                                      <a:latin typeface="Cambria Math" panose="02040503050406030204" pitchFamily="18" charset="0"/>
                                      <a:ea typeface="游明朝" panose="02020400000000000000" pitchFamily="18" charset="-128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ja-JP" sz="2000" b="0" i="1" smtClean="0">
                                      <a:latin typeface="Cambria Math" panose="02040503050406030204" pitchFamily="18" charset="0"/>
                                      <a:ea typeface="游明朝" panose="02020400000000000000" pitchFamily="18" charset="-128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ja-JP" sz="2000" b="0" i="1" smtClean="0">
                                      <a:latin typeface="Cambria Math" panose="02040503050406030204" pitchFamily="18" charset="0"/>
                                      <a:ea typeface="游明朝" panose="02020400000000000000" pitchFamily="18" charset="-128"/>
                                    </a:rPr>
                                    <m:t>2</m:t>
                                  </m:r>
                                </m:den>
                              </m:f>
                            </m:sub>
                          </m:sSub>
                          <m:r>
                            <a:rPr lang="en-US" altLang="ja-JP" sz="2000" b="0" i="1" smtClean="0">
                              <a:latin typeface="Cambria Math" panose="02040503050406030204" pitchFamily="18" charset="0"/>
                              <a:ea typeface="游明朝" panose="02020400000000000000" pitchFamily="18" charset="-128"/>
                            </a:rPr>
                            <m:t>+</m:t>
                          </m:r>
                          <m:r>
                            <a:rPr lang="en-US" altLang="ja-JP" sz="2000" i="1">
                              <a:latin typeface="Cambria Math" panose="02040503050406030204" pitchFamily="18" charset="0"/>
                              <a:ea typeface="游明朝" panose="02020400000000000000" pitchFamily="18" charset="-128"/>
                            </a:rPr>
                            <m:t>𝑘</m:t>
                          </m:r>
                          <m:sSub>
                            <m:sSubPr>
                              <m:ctrlPr>
                                <a:rPr lang="en-US" altLang="ja-JP" sz="2000" i="1">
                                  <a:latin typeface="Cambria Math" panose="02040503050406030204" pitchFamily="18" charset="0"/>
                                  <a:ea typeface="游明朝" panose="02020400000000000000" pitchFamily="18" charset="-128"/>
                                </a:rPr>
                              </m:ctrlPr>
                            </m:sSubPr>
                            <m:e>
                              <m:d>
                                <m:dPr>
                                  <m:ctrlPr>
                                    <a:rPr lang="en-US" altLang="ja-JP" sz="2000" i="1">
                                      <a:latin typeface="Cambria Math" panose="02040503050406030204" pitchFamily="18" charset="0"/>
                                      <a:ea typeface="游明朝" panose="02020400000000000000" pitchFamily="18" charset="-128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altLang="ja-JP" sz="2000" i="1">
                                          <a:latin typeface="Cambria Math" panose="02040503050406030204" pitchFamily="18" charset="0"/>
                                          <a:ea typeface="游明朝" panose="02020400000000000000" pitchFamily="18" charset="-128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ja-JP" sz="2000" i="1">
                                          <a:latin typeface="Cambria Math" panose="02040503050406030204" pitchFamily="18" charset="0"/>
                                          <a:ea typeface="游明朝" panose="02020400000000000000" pitchFamily="18" charset="-128"/>
                                        </a:rPr>
                                        <m:t>𝜕𝜙</m:t>
                                      </m:r>
                                    </m:num>
                                    <m:den>
                                      <m:r>
                                        <a:rPr lang="en-US" altLang="ja-JP" sz="2000" i="1">
                                          <a:latin typeface="Cambria Math" panose="02040503050406030204" pitchFamily="18" charset="0"/>
                                          <a:ea typeface="游明朝" panose="02020400000000000000" pitchFamily="18" charset="-128"/>
                                        </a:rPr>
                                        <m:t>𝜕</m:t>
                                      </m:r>
                                      <m:r>
                                        <a:rPr lang="en-US" altLang="ja-JP" sz="2000" b="0" i="1" smtClean="0">
                                          <a:latin typeface="Cambria Math" panose="02040503050406030204" pitchFamily="18" charset="0"/>
                                          <a:ea typeface="游明朝" panose="02020400000000000000" pitchFamily="18" charset="-128"/>
                                        </a:rPr>
                                        <m:t>𝑥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b>
                              <m:r>
                                <a:rPr lang="en-US" altLang="ja-JP" sz="2000" b="0" i="1" smtClean="0">
                                  <a:latin typeface="Cambria Math" panose="02040503050406030204" pitchFamily="18" charset="0"/>
                                  <a:ea typeface="游明朝" panose="02020400000000000000" pitchFamily="18" charset="-128"/>
                                </a:rPr>
                                <m:t>𝑖</m:t>
                              </m:r>
                              <m:r>
                                <a:rPr lang="en-US" altLang="ja-JP" sz="2000" b="0" i="1" smtClean="0">
                                  <a:latin typeface="Cambria Math" panose="02040503050406030204" pitchFamily="18" charset="0"/>
                                  <a:ea typeface="游明朝" panose="02020400000000000000" pitchFamily="18" charset="-128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altLang="ja-JP" sz="2000" b="0" i="1" smtClean="0">
                                      <a:latin typeface="Cambria Math" panose="02040503050406030204" pitchFamily="18" charset="0"/>
                                      <a:ea typeface="游明朝" panose="02020400000000000000" pitchFamily="18" charset="-128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ja-JP" sz="2000" b="0" i="1" smtClean="0">
                                      <a:latin typeface="Cambria Math" panose="02040503050406030204" pitchFamily="18" charset="0"/>
                                      <a:ea typeface="游明朝" panose="02020400000000000000" pitchFamily="18" charset="-128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ja-JP" sz="2000" b="0" i="1" smtClean="0">
                                      <a:latin typeface="Cambria Math" panose="02040503050406030204" pitchFamily="18" charset="0"/>
                                      <a:ea typeface="游明朝" panose="02020400000000000000" pitchFamily="18" charset="-128"/>
                                    </a:rPr>
                                    <m:t>2</m:t>
                                  </m:r>
                                </m:den>
                              </m:f>
                            </m:sub>
                          </m:sSub>
                          <m:r>
                            <a:rPr lang="en-US" altLang="ja-JP" sz="2000" i="1">
                              <a:latin typeface="Cambria Math" panose="02040503050406030204" pitchFamily="18" charset="0"/>
                              <a:ea typeface="游明朝" panose="02020400000000000000" pitchFamily="18" charset="-128"/>
                            </a:rPr>
                            <m:t>(</m:t>
                          </m:r>
                          <m:r>
                            <a:rPr lang="en-US" altLang="ja-JP" sz="2000" b="0" i="1" smtClean="0">
                              <a:latin typeface="Cambria Math" panose="02040503050406030204" pitchFamily="18" charset="0"/>
                              <a:ea typeface="游明朝" panose="02020400000000000000" pitchFamily="18" charset="-128"/>
                            </a:rPr>
                            <m:t>−</m:t>
                          </m:r>
                          <m:r>
                            <a:rPr lang="en-US" altLang="ja-JP" sz="2000" i="1">
                              <a:latin typeface="Cambria Math" panose="02040503050406030204" pitchFamily="18" charset="0"/>
                              <a:ea typeface="游明朝" panose="02020400000000000000" pitchFamily="18" charset="-128"/>
                            </a:rPr>
                            <m:t>1)∆</m:t>
                          </m:r>
                          <m:sSub>
                            <m:sSubPr>
                              <m:ctrlPr>
                                <a:rPr lang="en-US" altLang="ja-JP" sz="2000" i="1">
                                  <a:latin typeface="Cambria Math" panose="02040503050406030204" pitchFamily="18" charset="0"/>
                                  <a:ea typeface="游明朝" panose="02020400000000000000" pitchFamily="18" charset="-128"/>
                                </a:rPr>
                              </m:ctrlPr>
                            </m:sSubPr>
                            <m:e>
                              <m:r>
                                <a:rPr lang="en-US" altLang="ja-JP" sz="2000" i="1">
                                  <a:latin typeface="Cambria Math" panose="02040503050406030204" pitchFamily="18" charset="0"/>
                                  <a:ea typeface="游明朝" panose="02020400000000000000" pitchFamily="18" charset="-128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ja-JP" sz="2000" b="0" i="1" smtClean="0">
                                  <a:latin typeface="Cambria Math" panose="02040503050406030204" pitchFamily="18" charset="0"/>
                                  <a:ea typeface="游明朝" panose="02020400000000000000" pitchFamily="18" charset="-128"/>
                                </a:rPr>
                                <m:t>𝑖</m:t>
                              </m:r>
                              <m:r>
                                <a:rPr lang="en-US" altLang="ja-JP" sz="2000" b="0" i="1" smtClean="0">
                                  <a:latin typeface="Cambria Math" panose="02040503050406030204" pitchFamily="18" charset="0"/>
                                  <a:ea typeface="游明朝" panose="02020400000000000000" pitchFamily="18" charset="-128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altLang="ja-JP" sz="2000" b="0" i="1" smtClean="0">
                                      <a:latin typeface="Cambria Math" panose="02040503050406030204" pitchFamily="18" charset="0"/>
                                      <a:ea typeface="游明朝" panose="02020400000000000000" pitchFamily="18" charset="-128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ja-JP" sz="2000" b="0" i="1" smtClean="0">
                                      <a:latin typeface="Cambria Math" panose="02040503050406030204" pitchFamily="18" charset="0"/>
                                      <a:ea typeface="游明朝" panose="02020400000000000000" pitchFamily="18" charset="-128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ja-JP" sz="2000" b="0" i="1" smtClean="0">
                                      <a:latin typeface="Cambria Math" panose="02040503050406030204" pitchFamily="18" charset="0"/>
                                      <a:ea typeface="游明朝" panose="02020400000000000000" pitchFamily="18" charset="-128"/>
                                    </a:rPr>
                                    <m:t>2</m:t>
                                  </m:r>
                                </m:den>
                              </m:f>
                            </m:sub>
                          </m:sSub>
                        </m:e>
                        <m:e>
                          <m:r>
                            <a:rPr lang="en-US" altLang="ja-JP" sz="2000" b="0" i="1" smtClean="0">
                              <a:latin typeface="Cambria Math" panose="02040503050406030204" pitchFamily="18" charset="0"/>
                              <a:ea typeface="游明朝" panose="02020400000000000000" pitchFamily="18" charset="-128"/>
                            </a:rPr>
                            <m:t>≅</m:t>
                          </m:r>
                          <m:r>
                            <a:rPr lang="en-US" altLang="ja-JP" sz="2000" b="0" i="1" smtClean="0">
                              <a:latin typeface="Cambria Math" panose="02040503050406030204" pitchFamily="18" charset="0"/>
                              <a:ea typeface="游明朝" panose="02020400000000000000" pitchFamily="18" charset="-128"/>
                            </a:rPr>
                            <m:t>𝑘</m:t>
                          </m:r>
                          <m:d>
                            <m:dPr>
                              <m:ctrlPr>
                                <a:rPr lang="en-US" altLang="ja-JP" sz="2000" i="1">
                                  <a:latin typeface="Cambria Math" panose="02040503050406030204" pitchFamily="18" charset="0"/>
                                  <a:ea typeface="游明朝" panose="02020400000000000000" pitchFamily="18" charset="-128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ja-JP" sz="2000" i="1">
                                      <a:latin typeface="Cambria Math" panose="02040503050406030204" pitchFamily="18" charset="0"/>
                                      <a:ea typeface="游明朝" panose="02020400000000000000" pitchFamily="18" charset="-128"/>
                                    </a:rPr>
                                  </m:ctrlPr>
                                </m:fPr>
                                <m:num>
                                  <m:sSubSup>
                                    <m:sSubSupPr>
                                      <m:ctrlPr>
                                        <a:rPr lang="en-US" altLang="ja-JP" sz="2000" i="1">
                                          <a:latin typeface="Cambria Math" panose="02040503050406030204" pitchFamily="18" charset="0"/>
                                          <a:ea typeface="游明朝" panose="02020400000000000000" pitchFamily="18" charset="-128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ja-JP" sz="2000" i="1">
                                          <a:latin typeface="Cambria Math" panose="02040503050406030204" pitchFamily="18" charset="0"/>
                                          <a:ea typeface="游明朝" panose="02020400000000000000" pitchFamily="18" charset="-128"/>
                                        </a:rPr>
                                        <m:t>𝜙</m:t>
                                      </m:r>
                                    </m:e>
                                    <m:sub>
                                      <m:r>
                                        <a:rPr lang="en-US" altLang="ja-JP" sz="2000" i="1">
                                          <a:latin typeface="Cambria Math" panose="02040503050406030204" pitchFamily="18" charset="0"/>
                                          <a:ea typeface="游明朝" panose="02020400000000000000" pitchFamily="18" charset="-128"/>
                                        </a:rPr>
                                        <m:t>𝑖</m:t>
                                      </m:r>
                                      <m:r>
                                        <a:rPr lang="en-US" altLang="ja-JP" sz="2000" i="1">
                                          <a:latin typeface="Cambria Math" panose="02040503050406030204" pitchFamily="18" charset="0"/>
                                          <a:ea typeface="游明朝" panose="02020400000000000000" pitchFamily="18" charset="-128"/>
                                        </a:rPr>
                                        <m:t>+1</m:t>
                                      </m:r>
                                    </m:sub>
                                    <m:sup>
                                      <m:r>
                                        <a:rPr lang="en-US" altLang="ja-JP" sz="2000" i="1">
                                          <a:latin typeface="Cambria Math" panose="02040503050406030204" pitchFamily="18" charset="0"/>
                                          <a:ea typeface="游明朝" panose="02020400000000000000" pitchFamily="18" charset="-128"/>
                                        </a:rPr>
                                        <m:t>𝑛</m:t>
                                      </m:r>
                                    </m:sup>
                                  </m:sSubSup>
                                  <m:r>
                                    <a:rPr lang="en-US" altLang="ja-JP" sz="2000" i="1">
                                      <a:latin typeface="Cambria Math" panose="02040503050406030204" pitchFamily="18" charset="0"/>
                                      <a:ea typeface="游明朝" panose="02020400000000000000" pitchFamily="18" charset="-128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lang="en-US" altLang="ja-JP" sz="2000" i="1">
                                          <a:latin typeface="Cambria Math" panose="02040503050406030204" pitchFamily="18" charset="0"/>
                                          <a:ea typeface="游明朝" panose="02020400000000000000" pitchFamily="18" charset="-128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ja-JP" sz="2000" i="1">
                                          <a:latin typeface="Cambria Math" panose="02040503050406030204" pitchFamily="18" charset="0"/>
                                          <a:ea typeface="游明朝" panose="02020400000000000000" pitchFamily="18" charset="-128"/>
                                        </a:rPr>
                                        <m:t>𝜙</m:t>
                                      </m:r>
                                    </m:e>
                                    <m:sub>
                                      <m:r>
                                        <a:rPr lang="en-US" altLang="ja-JP" sz="2000" i="1">
                                          <a:latin typeface="Cambria Math" panose="02040503050406030204" pitchFamily="18" charset="0"/>
                                          <a:ea typeface="游明朝" panose="02020400000000000000" pitchFamily="18" charset="-128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altLang="ja-JP" sz="2000" i="1">
                                          <a:latin typeface="Cambria Math" panose="02040503050406030204" pitchFamily="18" charset="0"/>
                                          <a:ea typeface="游明朝" panose="02020400000000000000" pitchFamily="18" charset="-128"/>
                                        </a:rPr>
                                        <m:t>𝑛</m:t>
                                      </m:r>
                                    </m:sup>
                                  </m:sSubSup>
                                </m:num>
                                <m:den>
                                  <m:r>
                                    <a:rPr lang="en-US" altLang="ja-JP" sz="2000" i="1">
                                      <a:latin typeface="Cambria Math" panose="02040503050406030204" pitchFamily="18" charset="0"/>
                                      <a:ea typeface="游明朝" panose="02020400000000000000" pitchFamily="18" charset="-128"/>
                                    </a:rPr>
                                    <m:t>∆</m:t>
                                  </m:r>
                                  <m:r>
                                    <a:rPr lang="en-US" altLang="ja-JP" sz="2000" i="1">
                                      <a:latin typeface="Cambria Math" panose="02040503050406030204" pitchFamily="18" charset="0"/>
                                      <a:ea typeface="游明朝" panose="02020400000000000000" pitchFamily="18" charset="-128"/>
                                    </a:rPr>
                                    <m:t>𝑥</m:t>
                                  </m:r>
                                </m:den>
                              </m:f>
                            </m:e>
                          </m:d>
                          <m:r>
                            <a:rPr lang="en-US" altLang="ja-JP" sz="2000" i="1" smtClean="0">
                              <a:latin typeface="Cambria Math" panose="02040503050406030204" pitchFamily="18" charset="0"/>
                              <a:ea typeface="游明朝" panose="02020400000000000000" pitchFamily="18" charset="-128"/>
                            </a:rPr>
                            <m:t>∆</m:t>
                          </m:r>
                          <m:sSub>
                            <m:sSubPr>
                              <m:ctrlPr>
                                <a:rPr lang="en-US" altLang="ja-JP" sz="2000" i="1" smtClean="0">
                                  <a:latin typeface="Cambria Math" panose="02040503050406030204" pitchFamily="18" charset="0"/>
                                  <a:ea typeface="游明朝" panose="02020400000000000000" pitchFamily="18" charset="-128"/>
                                </a:rPr>
                              </m:ctrlPr>
                            </m:sSubPr>
                            <m:e>
                              <m:r>
                                <a:rPr lang="en-US" altLang="ja-JP" sz="2000" i="1">
                                  <a:latin typeface="Cambria Math" panose="02040503050406030204" pitchFamily="18" charset="0"/>
                                  <a:ea typeface="游明朝" panose="02020400000000000000" pitchFamily="18" charset="-128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ja-JP" sz="2000" i="1">
                                  <a:latin typeface="Cambria Math" panose="02040503050406030204" pitchFamily="18" charset="0"/>
                                  <a:ea typeface="游明朝" panose="02020400000000000000" pitchFamily="18" charset="-128"/>
                                </a:rPr>
                                <m:t>𝑖</m:t>
                              </m:r>
                              <m:r>
                                <a:rPr lang="en-US" altLang="ja-JP" sz="2000" i="1">
                                  <a:latin typeface="Cambria Math" panose="02040503050406030204" pitchFamily="18" charset="0"/>
                                  <a:ea typeface="游明朝" panose="02020400000000000000" pitchFamily="18" charset="-128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altLang="ja-JP" sz="2000" i="1">
                                      <a:latin typeface="Cambria Math" panose="02040503050406030204" pitchFamily="18" charset="0"/>
                                      <a:ea typeface="游明朝" panose="02020400000000000000" pitchFamily="18" charset="-128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ja-JP" sz="2000" i="1">
                                      <a:latin typeface="Cambria Math" panose="02040503050406030204" pitchFamily="18" charset="0"/>
                                      <a:ea typeface="游明朝" panose="02020400000000000000" pitchFamily="18" charset="-128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ja-JP" sz="2000" i="1">
                                      <a:latin typeface="Cambria Math" panose="02040503050406030204" pitchFamily="18" charset="0"/>
                                      <a:ea typeface="游明朝" panose="02020400000000000000" pitchFamily="18" charset="-128"/>
                                    </a:rPr>
                                    <m:t>2</m:t>
                                  </m:r>
                                </m:den>
                              </m:f>
                            </m:sub>
                          </m:sSub>
                          <m:r>
                            <a:rPr lang="en-US" altLang="ja-JP" sz="2000" i="1">
                              <a:latin typeface="Cambria Math" panose="02040503050406030204" pitchFamily="18" charset="0"/>
                              <a:ea typeface="游明朝" panose="02020400000000000000" pitchFamily="18" charset="-128"/>
                            </a:rPr>
                            <m:t>−</m:t>
                          </m:r>
                          <m:d>
                            <m:dPr>
                              <m:ctrlPr>
                                <a:rPr lang="en-US" altLang="ja-JP" sz="2000" i="1">
                                  <a:latin typeface="Cambria Math" panose="02040503050406030204" pitchFamily="18" charset="0"/>
                                  <a:ea typeface="游明朝" panose="02020400000000000000" pitchFamily="18" charset="-128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ja-JP" sz="2000" i="1">
                                      <a:latin typeface="Cambria Math" panose="02040503050406030204" pitchFamily="18" charset="0"/>
                                      <a:ea typeface="游明朝" panose="02020400000000000000" pitchFamily="18" charset="-128"/>
                                    </a:rPr>
                                  </m:ctrlPr>
                                </m:fPr>
                                <m:num>
                                  <m:sSubSup>
                                    <m:sSubSupPr>
                                      <m:ctrlPr>
                                        <a:rPr lang="en-US" altLang="ja-JP" sz="2000" i="1">
                                          <a:latin typeface="Cambria Math" panose="02040503050406030204" pitchFamily="18" charset="0"/>
                                          <a:ea typeface="游明朝" panose="02020400000000000000" pitchFamily="18" charset="-128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ja-JP" sz="2000" i="1">
                                          <a:latin typeface="Cambria Math" panose="02040503050406030204" pitchFamily="18" charset="0"/>
                                          <a:ea typeface="游明朝" panose="02020400000000000000" pitchFamily="18" charset="-128"/>
                                        </a:rPr>
                                        <m:t>𝜙</m:t>
                                      </m:r>
                                    </m:e>
                                    <m:sub>
                                      <m:r>
                                        <a:rPr lang="en-US" altLang="ja-JP" sz="2000" i="1">
                                          <a:latin typeface="Cambria Math" panose="02040503050406030204" pitchFamily="18" charset="0"/>
                                          <a:ea typeface="游明朝" panose="02020400000000000000" pitchFamily="18" charset="-128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altLang="ja-JP" sz="2000" i="1">
                                          <a:latin typeface="Cambria Math" panose="02040503050406030204" pitchFamily="18" charset="0"/>
                                          <a:ea typeface="游明朝" panose="02020400000000000000" pitchFamily="18" charset="-128"/>
                                        </a:rPr>
                                        <m:t>𝑛</m:t>
                                      </m:r>
                                    </m:sup>
                                  </m:sSubSup>
                                  <m:r>
                                    <a:rPr lang="en-US" altLang="ja-JP" sz="2000" i="1">
                                      <a:latin typeface="Cambria Math" panose="02040503050406030204" pitchFamily="18" charset="0"/>
                                      <a:ea typeface="游明朝" panose="02020400000000000000" pitchFamily="18" charset="-128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lang="en-US" altLang="ja-JP" sz="2000" i="1">
                                          <a:latin typeface="Cambria Math" panose="02040503050406030204" pitchFamily="18" charset="0"/>
                                          <a:ea typeface="游明朝" panose="02020400000000000000" pitchFamily="18" charset="-128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ja-JP" sz="2000" i="1">
                                          <a:latin typeface="Cambria Math" panose="02040503050406030204" pitchFamily="18" charset="0"/>
                                          <a:ea typeface="游明朝" panose="02020400000000000000" pitchFamily="18" charset="-128"/>
                                        </a:rPr>
                                        <m:t>𝜙</m:t>
                                      </m:r>
                                    </m:e>
                                    <m:sub>
                                      <m:r>
                                        <a:rPr lang="en-US" altLang="ja-JP" sz="2000" i="1">
                                          <a:latin typeface="Cambria Math" panose="02040503050406030204" pitchFamily="18" charset="0"/>
                                          <a:ea typeface="游明朝" panose="02020400000000000000" pitchFamily="18" charset="-128"/>
                                        </a:rPr>
                                        <m:t>𝑖</m:t>
                                      </m:r>
                                      <m:r>
                                        <a:rPr lang="en-US" altLang="ja-JP" sz="2000" i="1">
                                          <a:latin typeface="Cambria Math" panose="02040503050406030204" pitchFamily="18" charset="0"/>
                                          <a:ea typeface="游明朝" panose="02020400000000000000" pitchFamily="18" charset="-128"/>
                                        </a:rPr>
                                        <m:t>−1</m:t>
                                      </m:r>
                                    </m:sub>
                                    <m:sup>
                                      <m:r>
                                        <a:rPr lang="en-US" altLang="ja-JP" sz="2000" i="1">
                                          <a:latin typeface="Cambria Math" panose="02040503050406030204" pitchFamily="18" charset="0"/>
                                          <a:ea typeface="游明朝" panose="02020400000000000000" pitchFamily="18" charset="-128"/>
                                        </a:rPr>
                                        <m:t>𝑛</m:t>
                                      </m:r>
                                    </m:sup>
                                  </m:sSubSup>
                                </m:num>
                                <m:den>
                                  <m:r>
                                    <a:rPr lang="en-US" altLang="ja-JP" sz="2000" i="1">
                                      <a:latin typeface="Cambria Math" panose="02040503050406030204" pitchFamily="18" charset="0"/>
                                      <a:ea typeface="游明朝" panose="02020400000000000000" pitchFamily="18" charset="-128"/>
                                    </a:rPr>
                                    <m:t>∆</m:t>
                                  </m:r>
                                  <m:r>
                                    <a:rPr lang="en-US" altLang="ja-JP" sz="2000" i="1">
                                      <a:latin typeface="Cambria Math" panose="02040503050406030204" pitchFamily="18" charset="0"/>
                                      <a:ea typeface="游明朝" panose="02020400000000000000" pitchFamily="18" charset="-128"/>
                                    </a:rPr>
                                    <m:t>𝑥</m:t>
                                  </m:r>
                                </m:den>
                              </m:f>
                            </m:e>
                          </m:d>
                          <m:r>
                            <a:rPr lang="en-US" altLang="ja-JP" sz="2000" i="1">
                              <a:latin typeface="Cambria Math" panose="02040503050406030204" pitchFamily="18" charset="0"/>
                              <a:ea typeface="游明朝" panose="02020400000000000000" pitchFamily="18" charset="-128"/>
                            </a:rPr>
                            <m:t>∆</m:t>
                          </m:r>
                          <m:sSub>
                            <m:sSubPr>
                              <m:ctrlPr>
                                <a:rPr lang="en-US" altLang="ja-JP" sz="2000" i="1">
                                  <a:latin typeface="Cambria Math" panose="02040503050406030204" pitchFamily="18" charset="0"/>
                                  <a:ea typeface="游明朝" panose="02020400000000000000" pitchFamily="18" charset="-128"/>
                                </a:rPr>
                              </m:ctrlPr>
                            </m:sSubPr>
                            <m:e>
                              <m:r>
                                <a:rPr lang="en-US" altLang="ja-JP" sz="2000" i="1">
                                  <a:latin typeface="Cambria Math" panose="02040503050406030204" pitchFamily="18" charset="0"/>
                                  <a:ea typeface="游明朝" panose="02020400000000000000" pitchFamily="18" charset="-128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ja-JP" sz="2000" i="1">
                                  <a:latin typeface="Cambria Math" panose="02040503050406030204" pitchFamily="18" charset="0"/>
                                  <a:ea typeface="游明朝" panose="02020400000000000000" pitchFamily="18" charset="-128"/>
                                </a:rPr>
                                <m:t>𝑖</m:t>
                              </m:r>
                              <m:r>
                                <a:rPr lang="en-US" altLang="ja-JP" sz="2000" b="0" i="1" smtClean="0">
                                  <a:latin typeface="Cambria Math" panose="02040503050406030204" pitchFamily="18" charset="0"/>
                                  <a:ea typeface="游明朝" panose="02020400000000000000" pitchFamily="18" charset="-128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altLang="ja-JP" sz="2000" i="1">
                                      <a:latin typeface="Cambria Math" panose="02040503050406030204" pitchFamily="18" charset="0"/>
                                      <a:ea typeface="游明朝" panose="02020400000000000000" pitchFamily="18" charset="-128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ja-JP" sz="2000" i="1">
                                      <a:latin typeface="Cambria Math" panose="02040503050406030204" pitchFamily="18" charset="0"/>
                                      <a:ea typeface="游明朝" panose="02020400000000000000" pitchFamily="18" charset="-128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ja-JP" sz="2000" i="1">
                                      <a:latin typeface="Cambria Math" panose="02040503050406030204" pitchFamily="18" charset="0"/>
                                      <a:ea typeface="游明朝" panose="02020400000000000000" pitchFamily="18" charset="-128"/>
                                    </a:rPr>
                                    <m:t>2</m:t>
                                  </m:r>
                                </m:den>
                              </m:f>
                            </m:sub>
                          </m:sSub>
                          <m:r>
                            <a:rPr lang="en-US" altLang="ja-JP" sz="2000" b="0" i="1" smtClean="0">
                              <a:latin typeface="Cambria Math" panose="02040503050406030204" pitchFamily="18" charset="0"/>
                              <a:ea typeface="游明朝" panose="02020400000000000000" pitchFamily="18" charset="-128"/>
                            </a:rPr>
                            <m:t>=</m:t>
                          </m:r>
                          <m:r>
                            <a:rPr lang="en-US" altLang="ja-JP" sz="2000" b="0" i="1" smtClean="0">
                              <a:latin typeface="Cambria Math" panose="02040503050406030204" pitchFamily="18" charset="0"/>
                              <a:ea typeface="游明朝" panose="02020400000000000000" pitchFamily="18" charset="-128"/>
                            </a:rPr>
                            <m:t>𝑘</m:t>
                          </m:r>
                          <m:d>
                            <m:dPr>
                              <m:ctrlPr>
                                <a:rPr lang="en-US" altLang="ja-JP" sz="2000" b="0" i="1" smtClean="0">
                                  <a:latin typeface="Cambria Math" panose="02040503050406030204" pitchFamily="18" charset="0"/>
                                  <a:ea typeface="游明朝" panose="02020400000000000000" pitchFamily="18" charset="-128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ja-JP" sz="2000" i="1">
                                      <a:latin typeface="Cambria Math" panose="02040503050406030204" pitchFamily="18" charset="0"/>
                                      <a:ea typeface="游明朝" panose="02020400000000000000" pitchFamily="18" charset="-128"/>
                                    </a:rPr>
                                  </m:ctrlPr>
                                </m:fPr>
                                <m:num>
                                  <m:sSubSup>
                                    <m:sSubSupPr>
                                      <m:ctrlPr>
                                        <a:rPr lang="en-US" altLang="ja-JP" sz="2000" i="1">
                                          <a:latin typeface="Cambria Math" panose="02040503050406030204" pitchFamily="18" charset="0"/>
                                          <a:ea typeface="游明朝" panose="02020400000000000000" pitchFamily="18" charset="-128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ja-JP" sz="2000" i="1">
                                          <a:latin typeface="Cambria Math" panose="02040503050406030204" pitchFamily="18" charset="0"/>
                                          <a:ea typeface="游明朝" panose="02020400000000000000" pitchFamily="18" charset="-128"/>
                                        </a:rPr>
                                        <m:t>𝜙</m:t>
                                      </m:r>
                                    </m:e>
                                    <m:sub>
                                      <m:r>
                                        <a:rPr lang="en-US" altLang="ja-JP" sz="2000" i="1">
                                          <a:latin typeface="Cambria Math" panose="02040503050406030204" pitchFamily="18" charset="0"/>
                                          <a:ea typeface="游明朝" panose="02020400000000000000" pitchFamily="18" charset="-128"/>
                                        </a:rPr>
                                        <m:t>𝑖</m:t>
                                      </m:r>
                                      <m:r>
                                        <a:rPr lang="en-US" altLang="ja-JP" sz="2000" i="1">
                                          <a:latin typeface="Cambria Math" panose="02040503050406030204" pitchFamily="18" charset="0"/>
                                          <a:ea typeface="游明朝" panose="02020400000000000000" pitchFamily="18" charset="-128"/>
                                        </a:rPr>
                                        <m:t>+1</m:t>
                                      </m:r>
                                    </m:sub>
                                    <m:sup>
                                      <m:r>
                                        <a:rPr lang="en-US" altLang="ja-JP" sz="2000" i="1">
                                          <a:latin typeface="Cambria Math" panose="02040503050406030204" pitchFamily="18" charset="0"/>
                                          <a:ea typeface="游明朝" panose="02020400000000000000" pitchFamily="18" charset="-128"/>
                                        </a:rPr>
                                        <m:t>𝑛</m:t>
                                      </m:r>
                                    </m:sup>
                                  </m:sSubSup>
                                  <m:r>
                                    <a:rPr lang="en-US" altLang="ja-JP" sz="2000" i="1">
                                      <a:latin typeface="Cambria Math" panose="02040503050406030204" pitchFamily="18" charset="0"/>
                                      <a:ea typeface="游明朝" panose="02020400000000000000" pitchFamily="18" charset="-128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lang="en-US" altLang="ja-JP" sz="2000" i="1">
                                          <a:latin typeface="Cambria Math" panose="02040503050406030204" pitchFamily="18" charset="0"/>
                                          <a:ea typeface="游明朝" panose="02020400000000000000" pitchFamily="18" charset="-128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ja-JP" sz="2000" i="1">
                                          <a:latin typeface="Cambria Math" panose="02040503050406030204" pitchFamily="18" charset="0"/>
                                          <a:ea typeface="游明朝" panose="02020400000000000000" pitchFamily="18" charset="-128"/>
                                        </a:rPr>
                                        <m:t>2</m:t>
                                      </m:r>
                                      <m:r>
                                        <a:rPr lang="en-US" altLang="ja-JP" sz="2000" i="1">
                                          <a:latin typeface="Cambria Math" panose="02040503050406030204" pitchFamily="18" charset="0"/>
                                          <a:ea typeface="游明朝" panose="02020400000000000000" pitchFamily="18" charset="-128"/>
                                        </a:rPr>
                                        <m:t>𝜙</m:t>
                                      </m:r>
                                    </m:e>
                                    <m:sub>
                                      <m:r>
                                        <a:rPr lang="en-US" altLang="ja-JP" sz="2000" i="1">
                                          <a:latin typeface="Cambria Math" panose="02040503050406030204" pitchFamily="18" charset="0"/>
                                          <a:ea typeface="游明朝" panose="02020400000000000000" pitchFamily="18" charset="-128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altLang="ja-JP" sz="2000" i="1">
                                          <a:latin typeface="Cambria Math" panose="02040503050406030204" pitchFamily="18" charset="0"/>
                                          <a:ea typeface="游明朝" panose="02020400000000000000" pitchFamily="18" charset="-128"/>
                                        </a:rPr>
                                        <m:t>𝑛</m:t>
                                      </m:r>
                                    </m:sup>
                                  </m:sSubSup>
                                  <m:r>
                                    <a:rPr lang="en-US" altLang="ja-JP" sz="2000" i="1">
                                      <a:latin typeface="Cambria Math" panose="02040503050406030204" pitchFamily="18" charset="0"/>
                                      <a:ea typeface="游明朝" panose="02020400000000000000" pitchFamily="18" charset="-128"/>
                                    </a:rPr>
                                    <m:t>+</m:t>
                                  </m:r>
                                  <m:sSubSup>
                                    <m:sSubSupPr>
                                      <m:ctrlPr>
                                        <a:rPr lang="en-US" altLang="ja-JP" sz="2000" i="1">
                                          <a:latin typeface="Cambria Math" panose="02040503050406030204" pitchFamily="18" charset="0"/>
                                          <a:ea typeface="游明朝" panose="02020400000000000000" pitchFamily="18" charset="-128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ja-JP" sz="2000" i="1">
                                          <a:latin typeface="Cambria Math" panose="02040503050406030204" pitchFamily="18" charset="0"/>
                                          <a:ea typeface="游明朝" panose="02020400000000000000" pitchFamily="18" charset="-128"/>
                                        </a:rPr>
                                        <m:t>𝜙</m:t>
                                      </m:r>
                                    </m:e>
                                    <m:sub>
                                      <m:r>
                                        <a:rPr lang="en-US" altLang="ja-JP" sz="2000" i="1">
                                          <a:latin typeface="Cambria Math" panose="02040503050406030204" pitchFamily="18" charset="0"/>
                                          <a:ea typeface="游明朝" panose="02020400000000000000" pitchFamily="18" charset="-128"/>
                                        </a:rPr>
                                        <m:t>𝑖</m:t>
                                      </m:r>
                                      <m:r>
                                        <a:rPr lang="en-US" altLang="ja-JP" sz="2000" i="1">
                                          <a:latin typeface="Cambria Math" panose="02040503050406030204" pitchFamily="18" charset="0"/>
                                          <a:ea typeface="游明朝" panose="02020400000000000000" pitchFamily="18" charset="-128"/>
                                        </a:rPr>
                                        <m:t>−1</m:t>
                                      </m:r>
                                    </m:sub>
                                    <m:sup>
                                      <m:r>
                                        <a:rPr lang="en-US" altLang="ja-JP" sz="2000" i="1">
                                          <a:latin typeface="Cambria Math" panose="02040503050406030204" pitchFamily="18" charset="0"/>
                                          <a:ea typeface="游明朝" panose="02020400000000000000" pitchFamily="18" charset="-128"/>
                                        </a:rPr>
                                        <m:t>𝑛</m:t>
                                      </m:r>
                                    </m:sup>
                                  </m:sSubSup>
                                </m:num>
                                <m:den>
                                  <m:r>
                                    <a:rPr lang="en-US" altLang="ja-JP" sz="2000" i="1">
                                      <a:latin typeface="Cambria Math" panose="02040503050406030204" pitchFamily="18" charset="0"/>
                                      <a:ea typeface="游明朝" panose="02020400000000000000" pitchFamily="18" charset="-128"/>
                                    </a:rPr>
                                    <m:t>∆</m:t>
                                  </m:r>
                                  <m:r>
                                    <a:rPr lang="en-US" altLang="ja-JP" sz="2000" i="1">
                                      <a:latin typeface="Cambria Math" panose="02040503050406030204" pitchFamily="18" charset="0"/>
                                      <a:ea typeface="游明朝" panose="02020400000000000000" pitchFamily="18" charset="-128"/>
                                    </a:rPr>
                                    <m:t>𝑥</m:t>
                                  </m:r>
                                </m:den>
                              </m:f>
                            </m:e>
                          </m:d>
                          <m:r>
                            <a:rPr lang="en-US" altLang="ja-JP" sz="2000" b="0" i="1" smtClean="0">
                              <a:latin typeface="Cambria Math" panose="02040503050406030204" pitchFamily="18" charset="0"/>
                              <a:ea typeface="游明朝" panose="02020400000000000000" pitchFamily="18" charset="-128"/>
                            </a:rPr>
                            <m:t>∆</m:t>
                          </m:r>
                          <m:sSub>
                            <m:sSubPr>
                              <m:ctrlPr>
                                <a:rPr lang="en-US" altLang="ja-JP" sz="2000" b="0" i="1" smtClean="0">
                                  <a:latin typeface="Cambria Math" panose="02040503050406030204" pitchFamily="18" charset="0"/>
                                  <a:ea typeface="游明朝" panose="02020400000000000000" pitchFamily="18" charset="-128"/>
                                </a:rPr>
                              </m:ctrlPr>
                            </m:sSubPr>
                            <m:e>
                              <m:r>
                                <a:rPr lang="en-US" altLang="ja-JP" sz="2000" b="0" i="1" smtClean="0">
                                  <a:latin typeface="Cambria Math" panose="02040503050406030204" pitchFamily="18" charset="0"/>
                                  <a:ea typeface="游明朝" panose="02020400000000000000" pitchFamily="18" charset="-128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ja-JP" sz="2000" b="0" i="1" smtClean="0">
                                  <a:latin typeface="Cambria Math" panose="02040503050406030204" pitchFamily="18" charset="0"/>
                                  <a:ea typeface="游明朝" panose="02020400000000000000" pitchFamily="18" charset="-128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ja-JP" sz="2000" i="1">
                              <a:latin typeface="Cambria Math" panose="02040503050406030204" pitchFamily="18" charset="0"/>
                              <a:ea typeface="游明朝" panose="02020400000000000000" pitchFamily="18" charset="-128"/>
                            </a:rPr>
                            <m:t>#</m:t>
                          </m:r>
                        </m:e>
                      </m:eqArr>
                    </m:oMath>
                  </m:oMathPara>
                </a14:m>
                <a:endParaRPr lang="en-US" altLang="ja-JP" sz="2000" dirty="0">
                  <a:latin typeface="游明朝" panose="02020400000000000000" pitchFamily="18" charset="-128"/>
                  <a:ea typeface="游明朝" panose="02020400000000000000" pitchFamily="18" charset="-128"/>
                </a:endParaRPr>
              </a:p>
              <a:p>
                <a:pPr marL="0" indent="0">
                  <a:buNone/>
                </a:pPr>
                <a:endParaRPr lang="en-US" altLang="ja-JP" sz="2000" dirty="0">
                  <a:latin typeface="游明朝" panose="02020400000000000000" pitchFamily="18" charset="-128"/>
                  <a:ea typeface="游明朝" panose="02020400000000000000" pitchFamily="18" charset="-128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ja-JP" sz="2000" i="1">
                              <a:latin typeface="Cambria Math" panose="02040503050406030204" pitchFamily="18" charset="0"/>
                              <a:ea typeface="游明朝" panose="02020400000000000000" pitchFamily="18" charset="-128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ja-JP" sz="2000" i="1">
                                  <a:latin typeface="Cambria Math" panose="02040503050406030204" pitchFamily="18" charset="0"/>
                                  <a:ea typeface="游明朝" panose="02020400000000000000" pitchFamily="18" charset="-128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US" altLang="ja-JP" sz="2000" i="1">
                                      <a:latin typeface="Cambria Math" panose="02040503050406030204" pitchFamily="18" charset="0"/>
                                      <a:ea typeface="游明朝" panose="02020400000000000000" pitchFamily="18" charset="-128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ja-JP" sz="2000" i="1">
                                      <a:latin typeface="Cambria Math" panose="02040503050406030204" pitchFamily="18" charset="0"/>
                                      <a:ea typeface="游明朝" panose="02020400000000000000" pitchFamily="18" charset="-128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altLang="ja-JP" sz="2000" i="1">
                                      <a:latin typeface="Cambria Math" panose="02040503050406030204" pitchFamily="18" charset="0"/>
                                      <a:ea typeface="游明朝" panose="02020400000000000000" pitchFamily="18" charset="-128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altLang="ja-JP" sz="2000" i="1">
                                      <a:latin typeface="Cambria Math" panose="02040503050406030204" pitchFamily="18" charset="0"/>
                                      <a:ea typeface="游明朝" panose="02020400000000000000" pitchFamily="18" charset="-128"/>
                                    </a:rPr>
                                    <m:t>𝑛</m:t>
                                  </m:r>
                                  <m:r>
                                    <a:rPr lang="en-US" altLang="ja-JP" sz="2000" i="1">
                                      <a:latin typeface="Cambria Math" panose="02040503050406030204" pitchFamily="18" charset="0"/>
                                      <a:ea typeface="游明朝" panose="02020400000000000000" pitchFamily="18" charset="-128"/>
                                    </a:rPr>
                                    <m:t>+1</m:t>
                                  </m:r>
                                </m:sup>
                              </m:sSubSup>
                              <m:r>
                                <a:rPr lang="en-US" altLang="ja-JP" sz="2000" i="1">
                                  <a:latin typeface="Cambria Math" panose="02040503050406030204" pitchFamily="18" charset="0"/>
                                  <a:ea typeface="游明朝" panose="02020400000000000000" pitchFamily="18" charset="-128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altLang="ja-JP" sz="2000" i="1">
                                      <a:latin typeface="Cambria Math" panose="02040503050406030204" pitchFamily="18" charset="0"/>
                                      <a:ea typeface="游明朝" panose="02020400000000000000" pitchFamily="18" charset="-128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ja-JP" sz="2000" i="1">
                                      <a:latin typeface="Cambria Math" panose="02040503050406030204" pitchFamily="18" charset="0"/>
                                      <a:ea typeface="游明朝" panose="02020400000000000000" pitchFamily="18" charset="-128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altLang="ja-JP" sz="2000" i="1">
                                      <a:latin typeface="Cambria Math" panose="02040503050406030204" pitchFamily="18" charset="0"/>
                                      <a:ea typeface="游明朝" panose="02020400000000000000" pitchFamily="18" charset="-128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altLang="ja-JP" sz="2000" i="1">
                                      <a:latin typeface="Cambria Math" panose="02040503050406030204" pitchFamily="18" charset="0"/>
                                      <a:ea typeface="游明朝" panose="02020400000000000000" pitchFamily="18" charset="-128"/>
                                    </a:rPr>
                                    <m:t>𝑛</m:t>
                                  </m:r>
                                </m:sup>
                              </m:sSubSup>
                            </m:num>
                            <m:den>
                              <m:r>
                                <a:rPr lang="en-US" altLang="ja-JP" sz="2000" i="1">
                                  <a:latin typeface="Cambria Math" panose="02040503050406030204" pitchFamily="18" charset="0"/>
                                  <a:ea typeface="游明朝" panose="02020400000000000000" pitchFamily="18" charset="-128"/>
                                </a:rPr>
                                <m:t>∆</m:t>
                              </m:r>
                              <m:r>
                                <a:rPr lang="en-US" altLang="ja-JP" sz="2000" i="1">
                                  <a:latin typeface="Cambria Math" panose="02040503050406030204" pitchFamily="18" charset="0"/>
                                  <a:ea typeface="游明朝" panose="02020400000000000000" pitchFamily="18" charset="-128"/>
                                </a:rPr>
                                <m:t>𝑡</m:t>
                              </m:r>
                            </m:den>
                          </m:f>
                        </m:e>
                      </m:d>
                      <m:r>
                        <a:rPr lang="en-US" altLang="ja-JP" sz="2000" i="1">
                          <a:latin typeface="Cambria Math" panose="02040503050406030204" pitchFamily="18" charset="0"/>
                          <a:ea typeface="游明朝" panose="02020400000000000000" pitchFamily="18" charset="-128"/>
                        </a:rPr>
                        <m:t>∆</m:t>
                      </m:r>
                      <m:r>
                        <a:rPr lang="en-US" altLang="ja-JP" sz="2000" i="1">
                          <a:latin typeface="Cambria Math" panose="02040503050406030204" pitchFamily="18" charset="0"/>
                          <a:ea typeface="游明朝" panose="02020400000000000000" pitchFamily="18" charset="-128"/>
                        </a:rPr>
                        <m:t>𝑉</m:t>
                      </m:r>
                      <m:r>
                        <a:rPr lang="en-US" altLang="ja-JP" sz="2000" i="1">
                          <a:latin typeface="Cambria Math" panose="02040503050406030204" pitchFamily="18" charset="0"/>
                          <a:ea typeface="游明朝" panose="02020400000000000000" pitchFamily="18" charset="-128"/>
                        </a:rPr>
                        <m:t>=</m:t>
                      </m:r>
                      <m:r>
                        <a:rPr lang="en-US" altLang="ja-JP" sz="2000" i="1">
                          <a:latin typeface="Cambria Math" panose="02040503050406030204" pitchFamily="18" charset="0"/>
                          <a:ea typeface="游明朝" panose="02020400000000000000" pitchFamily="18" charset="-128"/>
                        </a:rPr>
                        <m:t>𝑘</m:t>
                      </m:r>
                      <m:d>
                        <m:dPr>
                          <m:ctrlPr>
                            <a:rPr lang="en-US" altLang="ja-JP" sz="2000" i="1">
                              <a:latin typeface="Cambria Math" panose="02040503050406030204" pitchFamily="18" charset="0"/>
                              <a:ea typeface="游明朝" panose="02020400000000000000" pitchFamily="18" charset="-128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ja-JP" sz="2000" i="1">
                                  <a:latin typeface="Cambria Math" panose="02040503050406030204" pitchFamily="18" charset="0"/>
                                  <a:ea typeface="游明朝" panose="02020400000000000000" pitchFamily="18" charset="-128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US" altLang="ja-JP" sz="2000" i="1">
                                      <a:latin typeface="Cambria Math" panose="02040503050406030204" pitchFamily="18" charset="0"/>
                                      <a:ea typeface="游明朝" panose="02020400000000000000" pitchFamily="18" charset="-128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ja-JP" sz="2000" i="1">
                                      <a:latin typeface="Cambria Math" panose="02040503050406030204" pitchFamily="18" charset="0"/>
                                      <a:ea typeface="游明朝" panose="02020400000000000000" pitchFamily="18" charset="-128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altLang="ja-JP" sz="2000" i="1">
                                      <a:latin typeface="Cambria Math" panose="02040503050406030204" pitchFamily="18" charset="0"/>
                                      <a:ea typeface="游明朝" panose="02020400000000000000" pitchFamily="18" charset="-128"/>
                                    </a:rPr>
                                    <m:t>𝑖</m:t>
                                  </m:r>
                                  <m:r>
                                    <a:rPr lang="en-US" altLang="ja-JP" sz="2000" i="1">
                                      <a:latin typeface="Cambria Math" panose="02040503050406030204" pitchFamily="18" charset="0"/>
                                      <a:ea typeface="游明朝" panose="02020400000000000000" pitchFamily="18" charset="-128"/>
                                    </a:rPr>
                                    <m:t>+1</m:t>
                                  </m:r>
                                </m:sub>
                                <m:sup>
                                  <m:r>
                                    <a:rPr lang="en-US" altLang="ja-JP" sz="2000" i="1">
                                      <a:latin typeface="Cambria Math" panose="02040503050406030204" pitchFamily="18" charset="0"/>
                                      <a:ea typeface="游明朝" panose="02020400000000000000" pitchFamily="18" charset="-128"/>
                                    </a:rPr>
                                    <m:t>𝑛</m:t>
                                  </m:r>
                                </m:sup>
                              </m:sSubSup>
                              <m:r>
                                <a:rPr lang="en-US" altLang="ja-JP" sz="2000" i="1">
                                  <a:latin typeface="Cambria Math" panose="02040503050406030204" pitchFamily="18" charset="0"/>
                                  <a:ea typeface="游明朝" panose="02020400000000000000" pitchFamily="18" charset="-128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altLang="ja-JP" sz="2000" i="1">
                                      <a:latin typeface="Cambria Math" panose="02040503050406030204" pitchFamily="18" charset="0"/>
                                      <a:ea typeface="游明朝" panose="02020400000000000000" pitchFamily="18" charset="-128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ja-JP" sz="2000" i="1">
                                      <a:latin typeface="Cambria Math" panose="02040503050406030204" pitchFamily="18" charset="0"/>
                                      <a:ea typeface="游明朝" panose="02020400000000000000" pitchFamily="18" charset="-128"/>
                                    </a:rPr>
                                    <m:t>2</m:t>
                                  </m:r>
                                  <m:r>
                                    <a:rPr lang="en-US" altLang="ja-JP" sz="2000" i="1">
                                      <a:latin typeface="Cambria Math" panose="02040503050406030204" pitchFamily="18" charset="0"/>
                                      <a:ea typeface="游明朝" panose="02020400000000000000" pitchFamily="18" charset="-128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altLang="ja-JP" sz="2000" i="1">
                                      <a:latin typeface="Cambria Math" panose="02040503050406030204" pitchFamily="18" charset="0"/>
                                      <a:ea typeface="游明朝" panose="02020400000000000000" pitchFamily="18" charset="-128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altLang="ja-JP" sz="2000" i="1">
                                      <a:latin typeface="Cambria Math" panose="02040503050406030204" pitchFamily="18" charset="0"/>
                                      <a:ea typeface="游明朝" panose="02020400000000000000" pitchFamily="18" charset="-128"/>
                                    </a:rPr>
                                    <m:t>𝑛</m:t>
                                  </m:r>
                                </m:sup>
                              </m:sSubSup>
                              <m:r>
                                <a:rPr lang="en-US" altLang="ja-JP" sz="2000" i="1">
                                  <a:latin typeface="Cambria Math" panose="02040503050406030204" pitchFamily="18" charset="0"/>
                                  <a:ea typeface="游明朝" panose="02020400000000000000" pitchFamily="18" charset="-128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altLang="ja-JP" sz="2000" i="1">
                                      <a:latin typeface="Cambria Math" panose="02040503050406030204" pitchFamily="18" charset="0"/>
                                      <a:ea typeface="游明朝" panose="02020400000000000000" pitchFamily="18" charset="-128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ja-JP" sz="2000" i="1">
                                      <a:latin typeface="Cambria Math" panose="02040503050406030204" pitchFamily="18" charset="0"/>
                                      <a:ea typeface="游明朝" panose="02020400000000000000" pitchFamily="18" charset="-128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altLang="ja-JP" sz="2000" i="1">
                                      <a:latin typeface="Cambria Math" panose="02040503050406030204" pitchFamily="18" charset="0"/>
                                      <a:ea typeface="游明朝" panose="02020400000000000000" pitchFamily="18" charset="-128"/>
                                    </a:rPr>
                                    <m:t>𝑖</m:t>
                                  </m:r>
                                  <m:r>
                                    <a:rPr lang="en-US" altLang="ja-JP" sz="2000" i="1">
                                      <a:latin typeface="Cambria Math" panose="02040503050406030204" pitchFamily="18" charset="0"/>
                                      <a:ea typeface="游明朝" panose="02020400000000000000" pitchFamily="18" charset="-128"/>
                                    </a:rPr>
                                    <m:t>−1</m:t>
                                  </m:r>
                                </m:sub>
                                <m:sup>
                                  <m:r>
                                    <a:rPr lang="en-US" altLang="ja-JP" sz="2000" i="1">
                                      <a:latin typeface="Cambria Math" panose="02040503050406030204" pitchFamily="18" charset="0"/>
                                      <a:ea typeface="游明朝" panose="02020400000000000000" pitchFamily="18" charset="-128"/>
                                    </a:rPr>
                                    <m:t>𝑛</m:t>
                                  </m:r>
                                </m:sup>
                              </m:sSubSup>
                            </m:num>
                            <m:den>
                              <m:r>
                                <a:rPr lang="en-US" altLang="ja-JP" sz="2000" i="1">
                                  <a:latin typeface="Cambria Math" panose="02040503050406030204" pitchFamily="18" charset="0"/>
                                  <a:ea typeface="游明朝" panose="02020400000000000000" pitchFamily="18" charset="-128"/>
                                </a:rPr>
                                <m:t>∆</m:t>
                              </m:r>
                              <m:r>
                                <a:rPr lang="en-US" altLang="ja-JP" sz="2000" i="1">
                                  <a:latin typeface="Cambria Math" panose="02040503050406030204" pitchFamily="18" charset="0"/>
                                  <a:ea typeface="游明朝" panose="02020400000000000000" pitchFamily="18" charset="-128"/>
                                </a:rPr>
                                <m:t>𝑥</m:t>
                              </m:r>
                            </m:den>
                          </m:f>
                        </m:e>
                      </m:d>
                      <m:r>
                        <a:rPr lang="en-US" altLang="ja-JP" sz="2000" i="1">
                          <a:latin typeface="Cambria Math" panose="02040503050406030204" pitchFamily="18" charset="0"/>
                          <a:ea typeface="游明朝" panose="02020400000000000000" pitchFamily="18" charset="-128"/>
                        </a:rPr>
                        <m:t>∆</m:t>
                      </m:r>
                      <m:sSub>
                        <m:sSubPr>
                          <m:ctrlPr>
                            <a:rPr lang="en-US" altLang="ja-JP" sz="2000" i="1">
                              <a:latin typeface="Cambria Math" panose="02040503050406030204" pitchFamily="18" charset="0"/>
                              <a:ea typeface="游明朝" panose="02020400000000000000" pitchFamily="18" charset="-128"/>
                            </a:rPr>
                          </m:ctrlPr>
                        </m:sSubPr>
                        <m:e>
                          <m:r>
                            <a:rPr lang="en-US" altLang="ja-JP" sz="2000" i="1">
                              <a:latin typeface="Cambria Math" panose="02040503050406030204" pitchFamily="18" charset="0"/>
                              <a:ea typeface="游明朝" panose="02020400000000000000" pitchFamily="18" charset="-128"/>
                            </a:rPr>
                            <m:t>𝑆</m:t>
                          </m:r>
                        </m:e>
                        <m:sub>
                          <m:r>
                            <a:rPr lang="en-US" altLang="ja-JP" sz="2000" i="1">
                              <a:latin typeface="Cambria Math" panose="02040503050406030204" pitchFamily="18" charset="0"/>
                              <a:ea typeface="游明朝" panose="02020400000000000000" pitchFamily="18" charset="-128"/>
                            </a:rPr>
                            <m:t>𝑖</m:t>
                          </m:r>
                        </m:sub>
                      </m:sSub>
                      <m:r>
                        <a:rPr lang="en-US" altLang="ja-JP" sz="2000" b="0" i="1" smtClean="0">
                          <a:latin typeface="Cambria Math" panose="02040503050406030204" pitchFamily="18" charset="0"/>
                          <a:ea typeface="游明朝" panose="02020400000000000000" pitchFamily="18" charset="-128"/>
                        </a:rPr>
                        <m:t>→    </m:t>
                      </m:r>
                      <m:sSubSup>
                        <m:sSubSupPr>
                          <m:ctrlPr>
                            <a:rPr lang="en-US" altLang="ja-JP" sz="2000" i="1">
                              <a:latin typeface="Cambria Math" panose="02040503050406030204" pitchFamily="18" charset="0"/>
                              <a:ea typeface="游明朝" panose="02020400000000000000" pitchFamily="18" charset="-128"/>
                            </a:rPr>
                          </m:ctrlPr>
                        </m:sSubSupPr>
                        <m:e>
                          <m:r>
                            <a:rPr lang="en-US" altLang="ja-JP" sz="2000" i="1">
                              <a:latin typeface="Cambria Math" panose="02040503050406030204" pitchFamily="18" charset="0"/>
                              <a:ea typeface="游明朝" panose="02020400000000000000" pitchFamily="18" charset="-128"/>
                            </a:rPr>
                            <m:t>𝜙</m:t>
                          </m:r>
                        </m:e>
                        <m:sub>
                          <m:r>
                            <a:rPr lang="en-US" altLang="ja-JP" sz="2000" i="1">
                              <a:latin typeface="Cambria Math" panose="02040503050406030204" pitchFamily="18" charset="0"/>
                              <a:ea typeface="游明朝" panose="02020400000000000000" pitchFamily="18" charset="-128"/>
                            </a:rPr>
                            <m:t>𝑖</m:t>
                          </m:r>
                        </m:sub>
                        <m:sup>
                          <m:r>
                            <a:rPr lang="en-US" altLang="ja-JP" sz="2000" i="1">
                              <a:latin typeface="Cambria Math" panose="02040503050406030204" pitchFamily="18" charset="0"/>
                              <a:ea typeface="游明朝" panose="02020400000000000000" pitchFamily="18" charset="-128"/>
                            </a:rPr>
                            <m:t>𝑛</m:t>
                          </m:r>
                          <m:r>
                            <a:rPr lang="en-US" altLang="ja-JP" sz="2000" i="1">
                              <a:latin typeface="Cambria Math" panose="02040503050406030204" pitchFamily="18" charset="0"/>
                              <a:ea typeface="游明朝" panose="02020400000000000000" pitchFamily="18" charset="-128"/>
                            </a:rPr>
                            <m:t>+1</m:t>
                          </m:r>
                        </m:sup>
                      </m:sSubSup>
                      <m:r>
                        <a:rPr lang="en-US" altLang="ja-JP" sz="2000" b="0" i="1" smtClean="0">
                          <a:latin typeface="Cambria Math" panose="02040503050406030204" pitchFamily="18" charset="0"/>
                          <a:ea typeface="游明朝" panose="02020400000000000000" pitchFamily="18" charset="-128"/>
                        </a:rPr>
                        <m:t>=</m:t>
                      </m:r>
                      <m:sSubSup>
                        <m:sSubSupPr>
                          <m:ctrlPr>
                            <a:rPr lang="en-US" altLang="ja-JP" sz="2000" i="1">
                              <a:latin typeface="Cambria Math" panose="02040503050406030204" pitchFamily="18" charset="0"/>
                              <a:ea typeface="游明朝" panose="02020400000000000000" pitchFamily="18" charset="-128"/>
                            </a:rPr>
                          </m:ctrlPr>
                        </m:sSubSupPr>
                        <m:e>
                          <m:r>
                            <a:rPr lang="en-US" altLang="ja-JP" sz="2000" i="1">
                              <a:latin typeface="Cambria Math" panose="02040503050406030204" pitchFamily="18" charset="0"/>
                              <a:ea typeface="游明朝" panose="02020400000000000000" pitchFamily="18" charset="-128"/>
                            </a:rPr>
                            <m:t>𝜙</m:t>
                          </m:r>
                        </m:e>
                        <m:sub>
                          <m:r>
                            <a:rPr lang="en-US" altLang="ja-JP" sz="2000" i="1">
                              <a:latin typeface="Cambria Math" panose="02040503050406030204" pitchFamily="18" charset="0"/>
                              <a:ea typeface="游明朝" panose="02020400000000000000" pitchFamily="18" charset="-128"/>
                            </a:rPr>
                            <m:t>𝑖</m:t>
                          </m:r>
                        </m:sub>
                        <m:sup>
                          <m:r>
                            <a:rPr lang="en-US" altLang="ja-JP" sz="2000" i="1">
                              <a:latin typeface="Cambria Math" panose="02040503050406030204" pitchFamily="18" charset="0"/>
                              <a:ea typeface="游明朝" panose="02020400000000000000" pitchFamily="18" charset="-128"/>
                            </a:rPr>
                            <m:t>𝑛</m:t>
                          </m:r>
                        </m:sup>
                      </m:sSubSup>
                      <m:r>
                        <a:rPr lang="en-US" altLang="ja-JP" sz="2000" b="0" i="1" smtClean="0">
                          <a:latin typeface="Cambria Math" panose="02040503050406030204" pitchFamily="18" charset="0"/>
                          <a:ea typeface="游明朝" panose="02020400000000000000" pitchFamily="18" charset="-128"/>
                        </a:rPr>
                        <m:t>+</m:t>
                      </m:r>
                      <m:r>
                        <a:rPr lang="en-US" altLang="ja-JP" sz="2000" b="0" i="1" smtClean="0">
                          <a:latin typeface="Cambria Math" panose="02040503050406030204" pitchFamily="18" charset="0"/>
                          <a:ea typeface="游明朝" panose="02020400000000000000" pitchFamily="18" charset="-128"/>
                        </a:rPr>
                        <m:t>𝑘</m:t>
                      </m:r>
                      <m:f>
                        <m:fPr>
                          <m:ctrlPr>
                            <a:rPr lang="en-US" altLang="ja-JP" sz="2000" b="0" i="1" smtClean="0">
                              <a:latin typeface="Cambria Math" panose="02040503050406030204" pitchFamily="18" charset="0"/>
                              <a:ea typeface="游明朝" panose="02020400000000000000" pitchFamily="18" charset="-128"/>
                            </a:rPr>
                          </m:ctrlPr>
                        </m:fPr>
                        <m:num>
                          <m:r>
                            <a:rPr lang="en-US" altLang="ja-JP" sz="2000" b="0" i="1" smtClean="0">
                              <a:latin typeface="Cambria Math" panose="02040503050406030204" pitchFamily="18" charset="0"/>
                              <a:ea typeface="游明朝" panose="02020400000000000000" pitchFamily="18" charset="-128"/>
                            </a:rPr>
                            <m:t>∆</m:t>
                          </m:r>
                          <m:r>
                            <a:rPr lang="en-US" altLang="ja-JP" sz="2000" b="0" i="1" smtClean="0">
                              <a:latin typeface="Cambria Math" panose="02040503050406030204" pitchFamily="18" charset="0"/>
                              <a:ea typeface="游明朝" panose="02020400000000000000" pitchFamily="18" charset="-128"/>
                            </a:rPr>
                            <m:t>𝑡</m:t>
                          </m:r>
                        </m:num>
                        <m:den>
                          <m:r>
                            <a:rPr lang="en-US" altLang="ja-JP" sz="2000" b="0" i="1" smtClean="0">
                              <a:latin typeface="Cambria Math" panose="02040503050406030204" pitchFamily="18" charset="0"/>
                              <a:ea typeface="游明朝" panose="02020400000000000000" pitchFamily="18" charset="-128"/>
                            </a:rPr>
                            <m:t>∆</m:t>
                          </m:r>
                          <m:sSup>
                            <m:sSupPr>
                              <m:ctrlPr>
                                <a:rPr lang="en-US" altLang="ja-JP" sz="2000" b="0" i="1" smtClean="0">
                                  <a:latin typeface="Cambria Math" panose="02040503050406030204" pitchFamily="18" charset="0"/>
                                  <a:ea typeface="游明朝" panose="02020400000000000000" pitchFamily="18" charset="-128"/>
                                </a:rPr>
                              </m:ctrlPr>
                            </m:sSupPr>
                            <m:e>
                              <m:r>
                                <a:rPr lang="en-US" altLang="ja-JP" sz="2000" b="0" i="1" smtClean="0">
                                  <a:latin typeface="Cambria Math" panose="02040503050406030204" pitchFamily="18" charset="0"/>
                                  <a:ea typeface="游明朝" panose="02020400000000000000" pitchFamily="18" charset="-128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ja-JP" sz="2000" b="0" i="1" smtClean="0">
                                  <a:latin typeface="Cambria Math" panose="02040503050406030204" pitchFamily="18" charset="0"/>
                                  <a:ea typeface="游明朝" panose="02020400000000000000" pitchFamily="18" charset="-128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d>
                        <m:dPr>
                          <m:ctrlPr>
                            <a:rPr lang="en-US" altLang="ja-JP" sz="2000" b="0" i="1" smtClean="0">
                              <a:latin typeface="Cambria Math" panose="02040503050406030204" pitchFamily="18" charset="0"/>
                              <a:ea typeface="游明朝" panose="02020400000000000000" pitchFamily="18" charset="-128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ja-JP" sz="2000" i="1">
                                  <a:latin typeface="Cambria Math" panose="02040503050406030204" pitchFamily="18" charset="0"/>
                                  <a:ea typeface="游明朝" panose="02020400000000000000" pitchFamily="18" charset="-128"/>
                                </a:rPr>
                              </m:ctrlPr>
                            </m:sSubSupPr>
                            <m:e>
                              <m:r>
                                <a:rPr lang="en-US" altLang="ja-JP" sz="2000" i="1">
                                  <a:latin typeface="Cambria Math" panose="02040503050406030204" pitchFamily="18" charset="0"/>
                                  <a:ea typeface="游明朝" panose="02020400000000000000" pitchFamily="18" charset="-128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altLang="ja-JP" sz="2000" i="1">
                                  <a:latin typeface="Cambria Math" panose="02040503050406030204" pitchFamily="18" charset="0"/>
                                  <a:ea typeface="游明朝" panose="02020400000000000000" pitchFamily="18" charset="-128"/>
                                </a:rPr>
                                <m:t>𝑖</m:t>
                              </m:r>
                              <m:r>
                                <a:rPr lang="en-US" altLang="ja-JP" sz="2000" i="1">
                                  <a:latin typeface="Cambria Math" panose="02040503050406030204" pitchFamily="18" charset="0"/>
                                  <a:ea typeface="游明朝" panose="02020400000000000000" pitchFamily="18" charset="-128"/>
                                </a:rPr>
                                <m:t>+1</m:t>
                              </m:r>
                            </m:sub>
                            <m:sup>
                              <m:r>
                                <a:rPr lang="en-US" altLang="ja-JP" sz="2000" i="1">
                                  <a:latin typeface="Cambria Math" panose="02040503050406030204" pitchFamily="18" charset="0"/>
                                  <a:ea typeface="游明朝" panose="02020400000000000000" pitchFamily="18" charset="-128"/>
                                </a:rPr>
                                <m:t>𝑛</m:t>
                              </m:r>
                            </m:sup>
                          </m:sSubSup>
                          <m:r>
                            <a:rPr lang="en-US" altLang="ja-JP" sz="2000" i="1">
                              <a:latin typeface="Cambria Math" panose="02040503050406030204" pitchFamily="18" charset="0"/>
                              <a:ea typeface="游明朝" panose="02020400000000000000" pitchFamily="18" charset="-128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altLang="ja-JP" sz="2000" i="1">
                                  <a:latin typeface="Cambria Math" panose="02040503050406030204" pitchFamily="18" charset="0"/>
                                  <a:ea typeface="游明朝" panose="02020400000000000000" pitchFamily="18" charset="-128"/>
                                </a:rPr>
                              </m:ctrlPr>
                            </m:sSubSupPr>
                            <m:e>
                              <m:r>
                                <a:rPr lang="en-US" altLang="ja-JP" sz="2000" i="1">
                                  <a:latin typeface="Cambria Math" panose="02040503050406030204" pitchFamily="18" charset="0"/>
                                  <a:ea typeface="游明朝" panose="02020400000000000000" pitchFamily="18" charset="-128"/>
                                </a:rPr>
                                <m:t>2</m:t>
                              </m:r>
                              <m:r>
                                <a:rPr lang="en-US" altLang="ja-JP" sz="2000" i="1">
                                  <a:latin typeface="Cambria Math" panose="02040503050406030204" pitchFamily="18" charset="0"/>
                                  <a:ea typeface="游明朝" panose="02020400000000000000" pitchFamily="18" charset="-128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altLang="ja-JP" sz="2000" i="1">
                                  <a:latin typeface="Cambria Math" panose="02040503050406030204" pitchFamily="18" charset="0"/>
                                  <a:ea typeface="游明朝" panose="02020400000000000000" pitchFamily="18" charset="-128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ja-JP" sz="2000" i="1">
                                  <a:latin typeface="Cambria Math" panose="02040503050406030204" pitchFamily="18" charset="0"/>
                                  <a:ea typeface="游明朝" panose="02020400000000000000" pitchFamily="18" charset="-128"/>
                                </a:rPr>
                                <m:t>𝑛</m:t>
                              </m:r>
                            </m:sup>
                          </m:sSubSup>
                          <m:r>
                            <a:rPr lang="en-US" altLang="ja-JP" sz="2000" i="1">
                              <a:latin typeface="Cambria Math" panose="02040503050406030204" pitchFamily="18" charset="0"/>
                              <a:ea typeface="游明朝" panose="02020400000000000000" pitchFamily="18" charset="-128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altLang="ja-JP" sz="2000" i="1">
                                  <a:latin typeface="Cambria Math" panose="02040503050406030204" pitchFamily="18" charset="0"/>
                                  <a:ea typeface="游明朝" panose="02020400000000000000" pitchFamily="18" charset="-128"/>
                                </a:rPr>
                              </m:ctrlPr>
                            </m:sSubSupPr>
                            <m:e>
                              <m:r>
                                <a:rPr lang="en-US" altLang="ja-JP" sz="2000" i="1">
                                  <a:latin typeface="Cambria Math" panose="02040503050406030204" pitchFamily="18" charset="0"/>
                                  <a:ea typeface="游明朝" panose="02020400000000000000" pitchFamily="18" charset="-128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altLang="ja-JP" sz="2000" i="1">
                                  <a:latin typeface="Cambria Math" panose="02040503050406030204" pitchFamily="18" charset="0"/>
                                  <a:ea typeface="游明朝" panose="02020400000000000000" pitchFamily="18" charset="-128"/>
                                </a:rPr>
                                <m:t>𝑖</m:t>
                              </m:r>
                              <m:r>
                                <a:rPr lang="en-US" altLang="ja-JP" sz="2000" i="1">
                                  <a:latin typeface="Cambria Math" panose="02040503050406030204" pitchFamily="18" charset="0"/>
                                  <a:ea typeface="游明朝" panose="02020400000000000000" pitchFamily="18" charset="-128"/>
                                </a:rPr>
                                <m:t>−1</m:t>
                              </m:r>
                            </m:sub>
                            <m:sup>
                              <m:r>
                                <a:rPr lang="en-US" altLang="ja-JP" sz="2000" i="1">
                                  <a:latin typeface="Cambria Math" panose="02040503050406030204" pitchFamily="18" charset="0"/>
                                  <a:ea typeface="游明朝" panose="02020400000000000000" pitchFamily="18" charset="-128"/>
                                </a:rPr>
                                <m:t>𝑛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altLang="ja-JP" sz="2000" b="0" dirty="0">
                  <a:latin typeface="游明朝" panose="02020400000000000000" pitchFamily="18" charset="-128"/>
                  <a:ea typeface="游明朝" panose="02020400000000000000" pitchFamily="18" charset="-128"/>
                </a:endParaRPr>
              </a:p>
              <a:p>
                <a:pPr marL="0" indent="0">
                  <a:buNone/>
                </a:pPr>
                <a:endParaRPr lang="en-US" altLang="ja-JP" sz="2000" b="0" dirty="0">
                  <a:latin typeface="游明朝" panose="02020400000000000000" pitchFamily="18" charset="-128"/>
                  <a:ea typeface="游明朝" panose="02020400000000000000" pitchFamily="18" charset="-128"/>
                </a:endParaRPr>
              </a:p>
              <a:p>
                <a:pPr marL="0" indent="0">
                  <a:buNone/>
                </a:pPr>
                <a:endParaRPr lang="en-US" altLang="ja-JP" sz="2000" b="0" dirty="0">
                  <a:latin typeface="游明朝" panose="02020400000000000000" pitchFamily="18" charset="-128"/>
                  <a:ea typeface="游明朝" panose="02020400000000000000" pitchFamily="18" charset="-128"/>
                </a:endParaRPr>
              </a:p>
              <a:p>
                <a:pPr marL="0" indent="0">
                  <a:buNone/>
                </a:pPr>
                <a:endParaRPr lang="en-US" altLang="ja-JP" sz="2000" b="0" dirty="0">
                  <a:latin typeface="游明朝" panose="02020400000000000000" pitchFamily="18" charset="-128"/>
                  <a:ea typeface="游明朝" panose="02020400000000000000" pitchFamily="18" charset="-128"/>
                </a:endParaRPr>
              </a:p>
              <a:p>
                <a:pPr marL="0" indent="0">
                  <a:buNone/>
                </a:pPr>
                <a:endParaRPr lang="en-US" altLang="ja-JP" sz="2000" b="0" dirty="0">
                  <a:latin typeface="游明朝" panose="02020400000000000000" pitchFamily="18" charset="-128"/>
                  <a:ea typeface="游明朝" panose="02020400000000000000" pitchFamily="18" charset="-128"/>
                </a:endParaRPr>
              </a:p>
              <a:p>
                <a:pPr marL="0" indent="0">
                  <a:buNone/>
                </a:pPr>
                <a:endParaRPr lang="en-US" altLang="ja-JP" sz="2000" b="0" dirty="0">
                  <a:latin typeface="游明朝" panose="02020400000000000000" pitchFamily="18" charset="-128"/>
                  <a:ea typeface="游明朝" panose="02020400000000000000" pitchFamily="18" charset="-128"/>
                </a:endParaRPr>
              </a:p>
              <a:p>
                <a:pPr marL="0" indent="0">
                  <a:buNone/>
                </a:pPr>
                <a:endParaRPr lang="en-US" altLang="ja-JP" sz="2000" b="0" dirty="0">
                  <a:latin typeface="游明朝" panose="02020400000000000000" pitchFamily="18" charset="-128"/>
                  <a:ea typeface="游明朝" panose="02020400000000000000" pitchFamily="18" charset="-128"/>
                </a:endParaRPr>
              </a:p>
              <a:p>
                <a:pPr marL="0" indent="0">
                  <a:buNone/>
                </a:pPr>
                <a:endParaRPr lang="en-US" altLang="ja-JP" sz="2000" dirty="0">
                  <a:latin typeface="游明朝" panose="02020400000000000000" pitchFamily="18" charset="-128"/>
                  <a:ea typeface="游明朝" panose="02020400000000000000" pitchFamily="18" charset="-128"/>
                </a:endParaRPr>
              </a:p>
              <a:p>
                <a:pPr marL="0" indent="0">
                  <a:buNone/>
                </a:pPr>
                <a:endParaRPr lang="en-US" altLang="ja-JP" sz="2000" dirty="0">
                  <a:latin typeface="游明朝" panose="02020400000000000000" pitchFamily="18" charset="-128"/>
                  <a:ea typeface="游明朝" panose="02020400000000000000" pitchFamily="18" charset="-128"/>
                </a:endParaRPr>
              </a:p>
            </p:txBody>
          </p:sp>
        </mc:Choice>
        <mc:Fallback xmlns="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E28381EC-519A-4A56-A509-7063CC47E79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5032376"/>
              </a:xfrm>
              <a:blipFill>
                <a:blip r:embed="rId3"/>
                <a:stretch>
                  <a:fillRect l="-348" t="-60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23ACA39E-2829-473E-8FBF-61A17625B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78BB1-6FD2-4067-B326-8DA54485A403}" type="slidenum">
              <a:rPr kumimoji="1" lang="ja-JP" altLang="en-US" smtClean="0"/>
              <a:t>14</a:t>
            </a:fld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4C9D619B-62A4-498C-AD0F-98D83E04273C}"/>
                  </a:ext>
                </a:extLst>
              </p:cNvPr>
              <p:cNvSpPr txBox="1"/>
              <p:nvPr/>
            </p:nvSpPr>
            <p:spPr>
              <a:xfrm>
                <a:off x="7387073" y="1547952"/>
                <a:ext cx="3966727" cy="5553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 dirty="0"/>
                  <a:t>仮定</a:t>
                </a:r>
                <a14:m>
                  <m:oMath xmlns:m="http://schemas.openxmlformats.org/officeDocument/2006/math">
                    <m:r>
                      <a:rPr kumimoji="1" lang="ja-JP" altLang="en-US" b="0" i="1" smtClean="0">
                        <a:latin typeface="Cambria Math" panose="02040503050406030204" pitchFamily="18" charset="0"/>
                      </a:rPr>
                      <m:t>：</m:t>
                    </m:r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b>
                    </m:sSub>
                  </m:oMath>
                </a14:m>
                <a:r>
                  <a:rPr kumimoji="1" lang="en-US" altLang="ja-JP" dirty="0"/>
                  <a:t>= </a:t>
                </a:r>
                <a14:m>
                  <m:oMath xmlns:m="http://schemas.openxmlformats.org/officeDocument/2006/math">
                    <m:r>
                      <a:rPr kumimoji="1" lang="en-US" altLang="ja-JP" i="1">
                        <a:latin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kumimoji="1"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kumimoji="1" lang="en-US" altLang="ja-JP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kumimoji="1" lang="en-US" altLang="ja-JP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1" lang="en-US" altLang="ja-JP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kumimoji="1" lang="en-US" altLang="ja-JP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b>
                    </m:sSub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ja-JP" i="1">
                        <a:latin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=∆</m:t>
                    </m:r>
                    <m:sSup>
                      <m:sSupPr>
                        <m:ctrlP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kumimoji="1" lang="en-US" altLang="ja-JP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∆</m:t>
                        </m:r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num>
                      <m:den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∆</m:t>
                        </m:r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</m:oMath>
                </a14:m>
                <a:endParaRPr kumimoji="1" lang="ja-JP" altLang="en-US" dirty="0"/>
              </a:p>
            </p:txBody>
          </p:sp>
        </mc:Choice>
        <mc:Fallback xmlns="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4C9D619B-62A4-498C-AD0F-98D83E0427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7073" y="1547952"/>
                <a:ext cx="3966727" cy="555345"/>
              </a:xfrm>
              <a:prstGeom prst="rect">
                <a:avLst/>
              </a:prstGeom>
              <a:blipFill>
                <a:blip r:embed="rId4"/>
                <a:stretch>
                  <a:fillRect l="-138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313465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CF0FE2F-521F-43C4-A4FA-9806ED3AA9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授業の内容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28381EC-519A-4A56-A509-7063CC47E7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ja-JP" altLang="en-US" sz="2400" dirty="0">
                <a:latin typeface="游明朝" panose="02020400000000000000" pitchFamily="18" charset="-128"/>
                <a:ea typeface="游明朝" panose="02020400000000000000" pitchFamily="18" charset="-128"/>
              </a:rPr>
              <a:t>数値計算法の基礎</a:t>
            </a:r>
            <a:endParaRPr lang="en-US" altLang="ja-JP" sz="2400" dirty="0">
              <a:latin typeface="游明朝" panose="02020400000000000000" pitchFamily="18" charset="-128"/>
              <a:ea typeface="游明朝" panose="02020400000000000000" pitchFamily="18" charset="-128"/>
            </a:endParaRPr>
          </a:p>
          <a:p>
            <a:pPr marL="457200" lvl="1" indent="0">
              <a:buNone/>
            </a:pPr>
            <a:r>
              <a:rPr lang="ja-JP" altLang="en-US" sz="2000" dirty="0">
                <a:latin typeface="游明朝" panose="02020400000000000000" pitchFamily="18" charset="-128"/>
                <a:ea typeface="游明朝" panose="02020400000000000000" pitchFamily="18" charset="-128"/>
              </a:rPr>
              <a:t>・方程式をプログラムに落とし込む手法について</a:t>
            </a:r>
            <a:endParaRPr lang="en-US" altLang="ja-JP" sz="2000" dirty="0">
              <a:latin typeface="游明朝" panose="02020400000000000000" pitchFamily="18" charset="-128"/>
              <a:ea typeface="游明朝" panose="02020400000000000000" pitchFamily="18" charset="-128"/>
            </a:endParaRPr>
          </a:p>
          <a:p>
            <a:pPr marL="457200" lvl="1" indent="0">
              <a:buNone/>
            </a:pPr>
            <a:endParaRPr lang="en-US" altLang="ja-JP" sz="2000" dirty="0">
              <a:latin typeface="游明朝" panose="02020400000000000000" pitchFamily="18" charset="-128"/>
              <a:ea typeface="游明朝" panose="02020400000000000000" pitchFamily="18" charset="-128"/>
            </a:endParaRPr>
          </a:p>
          <a:p>
            <a:pPr marL="457200" indent="-457200">
              <a:buFont typeface="+mj-lt"/>
              <a:buAutoNum type="arabicPeriod"/>
            </a:pPr>
            <a:r>
              <a:rPr lang="ja-JP" altLang="en-US" sz="2400" dirty="0">
                <a:latin typeface="游明朝" panose="02020400000000000000" pitchFamily="18" charset="-128"/>
                <a:ea typeface="游明朝" panose="02020400000000000000" pitchFamily="18" charset="-128"/>
              </a:rPr>
              <a:t>偏微分方程式の数値解法</a:t>
            </a:r>
            <a:endParaRPr lang="en-US" altLang="ja-JP" sz="2400" dirty="0">
              <a:latin typeface="游明朝" panose="02020400000000000000" pitchFamily="18" charset="-128"/>
              <a:ea typeface="游明朝" panose="02020400000000000000" pitchFamily="18" charset="-128"/>
            </a:endParaRPr>
          </a:p>
          <a:p>
            <a:pPr marL="457200" lvl="1" indent="0">
              <a:buNone/>
            </a:pPr>
            <a:r>
              <a:rPr lang="ja-JP" altLang="en-US" sz="2000" dirty="0">
                <a:latin typeface="游明朝" panose="02020400000000000000" pitchFamily="18" charset="-128"/>
                <a:ea typeface="游明朝" panose="02020400000000000000" pitchFamily="18" charset="-128"/>
              </a:rPr>
              <a:t>・移流・拡散などの方程式を分類　→　それぞれの解法</a:t>
            </a:r>
            <a:endParaRPr lang="en-US" altLang="ja-JP" sz="2000" dirty="0">
              <a:latin typeface="游明朝" panose="02020400000000000000" pitchFamily="18" charset="-128"/>
              <a:ea typeface="游明朝" panose="02020400000000000000" pitchFamily="18" charset="-128"/>
            </a:endParaRPr>
          </a:p>
          <a:p>
            <a:pPr marL="457200" lvl="1" indent="0">
              <a:buNone/>
            </a:pPr>
            <a:endParaRPr lang="en-US" altLang="ja-JP" sz="2000" dirty="0">
              <a:latin typeface="游明朝" panose="02020400000000000000" pitchFamily="18" charset="-128"/>
              <a:ea typeface="游明朝" panose="02020400000000000000" pitchFamily="18" charset="-128"/>
            </a:endParaRPr>
          </a:p>
          <a:p>
            <a:pPr marL="457200" indent="-457200">
              <a:buFont typeface="+mj-lt"/>
              <a:buAutoNum type="arabicPeriod"/>
            </a:pPr>
            <a:r>
              <a:rPr lang="ja-JP" altLang="en-US" sz="2400" dirty="0">
                <a:latin typeface="游明朝" panose="02020400000000000000" pitchFamily="18" charset="-128"/>
                <a:ea typeface="游明朝" panose="02020400000000000000" pitchFamily="18" charset="-128"/>
              </a:rPr>
              <a:t>圧縮性</a:t>
            </a:r>
            <a:r>
              <a:rPr lang="en-US" altLang="ja-JP" sz="2400" dirty="0">
                <a:latin typeface="游明朝" panose="02020400000000000000" pitchFamily="18" charset="-128"/>
                <a:ea typeface="游明朝" panose="02020400000000000000" pitchFamily="18" charset="-128"/>
              </a:rPr>
              <a:t>Euler</a:t>
            </a:r>
            <a:r>
              <a:rPr lang="ja-JP" altLang="en-US" sz="2400" dirty="0">
                <a:latin typeface="游明朝" panose="02020400000000000000" pitchFamily="18" charset="-128"/>
                <a:ea typeface="游明朝" panose="02020400000000000000" pitchFamily="18" charset="-128"/>
              </a:rPr>
              <a:t>方程式の数値解法</a:t>
            </a:r>
            <a:endParaRPr lang="en-US" altLang="ja-JP" sz="2400" dirty="0">
              <a:latin typeface="游明朝" panose="02020400000000000000" pitchFamily="18" charset="-128"/>
              <a:ea typeface="游明朝" panose="02020400000000000000" pitchFamily="18" charset="-128"/>
            </a:endParaRPr>
          </a:p>
          <a:p>
            <a:pPr marL="457200" lvl="1" indent="0">
              <a:buNone/>
            </a:pPr>
            <a:r>
              <a:rPr lang="ja-JP" altLang="en-US" sz="2000" dirty="0">
                <a:latin typeface="游明朝" panose="02020400000000000000" pitchFamily="18" charset="-128"/>
                <a:ea typeface="游明朝" panose="02020400000000000000" pitchFamily="18" charset="-128"/>
              </a:rPr>
              <a:t>・粘性項を落とした流体方程式を実装　→　服部先生の</a:t>
            </a:r>
            <a:r>
              <a:rPr lang="en-US" altLang="ja-JP" sz="2000" dirty="0">
                <a:latin typeface="游明朝" panose="02020400000000000000" pitchFamily="18" charset="-128"/>
                <a:ea typeface="游明朝" panose="02020400000000000000" pitchFamily="18" charset="-128"/>
              </a:rPr>
              <a:t>VP</a:t>
            </a:r>
            <a:r>
              <a:rPr lang="ja-JP" altLang="en-US" sz="2000" dirty="0">
                <a:latin typeface="游明朝" panose="02020400000000000000" pitchFamily="18" charset="-128"/>
                <a:ea typeface="游明朝" panose="02020400000000000000" pitchFamily="18" charset="-128"/>
              </a:rPr>
              <a:t>法</a:t>
            </a:r>
            <a:endParaRPr lang="en-US" altLang="ja-JP" sz="2000" dirty="0">
              <a:latin typeface="游明朝" panose="02020400000000000000" pitchFamily="18" charset="-128"/>
              <a:ea typeface="游明朝" panose="02020400000000000000" pitchFamily="18" charset="-128"/>
            </a:endParaRPr>
          </a:p>
          <a:p>
            <a:pPr marL="457200" lvl="1" indent="0">
              <a:buNone/>
            </a:pPr>
            <a:endParaRPr lang="en-US" altLang="ja-JP" sz="2000" dirty="0">
              <a:latin typeface="游明朝" panose="02020400000000000000" pitchFamily="18" charset="-128"/>
              <a:ea typeface="游明朝" panose="02020400000000000000" pitchFamily="18" charset="-128"/>
            </a:endParaRPr>
          </a:p>
          <a:p>
            <a:pPr marL="457200" indent="-457200">
              <a:buFont typeface="+mj-lt"/>
              <a:buAutoNum type="arabicPeriod"/>
            </a:pPr>
            <a:r>
              <a:rPr lang="ja-JP" altLang="en-US" sz="2400" dirty="0">
                <a:latin typeface="游明朝" panose="02020400000000000000" pitchFamily="18" charset="-128"/>
                <a:ea typeface="游明朝" panose="02020400000000000000" pitchFamily="18" charset="-128"/>
              </a:rPr>
              <a:t>その他の話題</a:t>
            </a:r>
            <a:endParaRPr lang="en-US" altLang="ja-JP" sz="2400" dirty="0">
              <a:latin typeface="游明朝" panose="02020400000000000000" pitchFamily="18" charset="-128"/>
              <a:ea typeface="游明朝" panose="02020400000000000000" pitchFamily="18" charset="-128"/>
            </a:endParaRPr>
          </a:p>
          <a:p>
            <a:pPr marL="457200" lvl="1" indent="0">
              <a:buNone/>
            </a:pPr>
            <a:r>
              <a:rPr lang="ja-JP" altLang="en-US" sz="2000" dirty="0">
                <a:latin typeface="游明朝" panose="02020400000000000000" pitchFamily="18" charset="-128"/>
                <a:ea typeface="游明朝" panose="02020400000000000000" pitchFamily="18" charset="-128"/>
              </a:rPr>
              <a:t>・</a:t>
            </a:r>
            <a:r>
              <a:rPr lang="en-US" altLang="ja-JP" sz="2000" dirty="0">
                <a:latin typeface="游明朝" panose="02020400000000000000" pitchFamily="18" charset="-128"/>
                <a:ea typeface="游明朝" panose="02020400000000000000" pitchFamily="18" charset="-128"/>
              </a:rPr>
              <a:t>CFD</a:t>
            </a:r>
            <a:r>
              <a:rPr lang="ja-JP" altLang="en-US" sz="2000" dirty="0">
                <a:latin typeface="游明朝" panose="02020400000000000000" pitchFamily="18" charset="-128"/>
                <a:ea typeface="游明朝" panose="02020400000000000000" pitchFamily="18" charset="-128"/>
              </a:rPr>
              <a:t>やっていくうえで知っておいて欲しい小ネタ類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23ACA39E-2829-473E-8FBF-61A17625B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78BB1-6FD2-4067-B326-8DA54485A403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490710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CF0FE2F-521F-43C4-A4FA-9806ED3AA9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目次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28381EC-519A-4A56-A509-7063CC47E7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 startAt="2"/>
            </a:pPr>
            <a:r>
              <a:rPr lang="ja-JP" altLang="en-US" sz="2400" dirty="0">
                <a:latin typeface="游明朝" panose="02020400000000000000" pitchFamily="18" charset="-128"/>
                <a:ea typeface="游明朝" panose="02020400000000000000" pitchFamily="18" charset="-128"/>
              </a:rPr>
              <a:t>偏微分方程式の数値解法</a:t>
            </a:r>
            <a:endParaRPr lang="en-US" altLang="ja-JP" sz="2400" dirty="0">
              <a:latin typeface="游明朝" panose="02020400000000000000" pitchFamily="18" charset="-128"/>
              <a:ea typeface="游明朝" panose="02020400000000000000" pitchFamily="18" charset="-128"/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ja-JP" altLang="en-US" sz="2000" dirty="0">
                <a:latin typeface="游明朝" panose="02020400000000000000" pitchFamily="18" charset="-128"/>
                <a:ea typeface="游明朝" panose="02020400000000000000" pitchFamily="18" charset="-128"/>
              </a:rPr>
              <a:t>放物型方程式の数値解法</a:t>
            </a:r>
            <a:endParaRPr lang="en-US" altLang="ja-JP" sz="2000" dirty="0">
              <a:latin typeface="游明朝" panose="02020400000000000000" pitchFamily="18" charset="-128"/>
              <a:ea typeface="游明朝" panose="02020400000000000000" pitchFamily="18" charset="-128"/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ja-JP" altLang="en-US" sz="2000" dirty="0">
                <a:latin typeface="游明朝" panose="02020400000000000000" pitchFamily="18" charset="-128"/>
                <a:ea typeface="游明朝" panose="02020400000000000000" pitchFamily="18" charset="-128"/>
              </a:rPr>
              <a:t>双曲型方程式の数値解法</a:t>
            </a:r>
            <a:endParaRPr lang="en-US" altLang="ja-JP" sz="2000" dirty="0">
              <a:latin typeface="游明朝" panose="02020400000000000000" pitchFamily="18" charset="-128"/>
              <a:ea typeface="游明朝" panose="02020400000000000000" pitchFamily="18" charset="-128"/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ja-JP" altLang="en-US" sz="2000" dirty="0">
                <a:latin typeface="游明朝" panose="02020400000000000000" pitchFamily="18" charset="-128"/>
                <a:ea typeface="游明朝" panose="02020400000000000000" pitchFamily="18" charset="-128"/>
              </a:rPr>
              <a:t>楕円型方程式の数値解法</a:t>
            </a:r>
            <a:endParaRPr lang="en-US" altLang="ja-JP" sz="2000" dirty="0">
              <a:latin typeface="游明朝" panose="02020400000000000000" pitchFamily="18" charset="-128"/>
              <a:ea typeface="游明朝" panose="02020400000000000000" pitchFamily="18" charset="-128"/>
            </a:endParaRP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23ACA39E-2829-473E-8FBF-61A17625B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78BB1-6FD2-4067-B326-8DA54485A403}" type="slidenum">
              <a:rPr kumimoji="1" lang="ja-JP" altLang="en-US" smtClean="0"/>
              <a:t>3</a:t>
            </a:fld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AE559FF5-AC3D-48AA-B289-62BA99E9DE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600" y="1405551"/>
            <a:ext cx="6096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7364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CF0FE2F-521F-43C4-A4FA-9806ED3AA9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2.0	</a:t>
            </a:r>
            <a:r>
              <a:rPr kumimoji="1" lang="ja-JP" altLang="en-US" dirty="0"/>
              <a:t>偏微分方程式（</a:t>
            </a:r>
            <a:r>
              <a:rPr lang="en-US" altLang="ja-JP" dirty="0">
                <a:latin typeface="Cambria Math" panose="02040503050406030204" pitchFamily="18" charset="0"/>
                <a:ea typeface="游明朝" panose="02020400000000000000" pitchFamily="18" charset="-128"/>
              </a:rPr>
              <a:t>PDE</a:t>
            </a:r>
            <a:r>
              <a:rPr kumimoji="1" lang="ja-JP" altLang="en-US" dirty="0"/>
              <a:t>）の分類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E28381EC-519A-4A56-A509-7063CC47E79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ja-JP" altLang="en-US" sz="2400" b="0" dirty="0">
                    <a:latin typeface="Cambria Math" panose="02040503050406030204" pitchFamily="18" charset="0"/>
                    <a:ea typeface="游明朝" panose="02020400000000000000" pitchFamily="18" charset="-128"/>
                  </a:rPr>
                  <a:t>・</a:t>
                </a:r>
                <a:r>
                  <a:rPr lang="en-US" altLang="ja-JP" sz="2400" b="0" dirty="0">
                    <a:latin typeface="Cambria Math" panose="02040503050406030204" pitchFamily="18" charset="0"/>
                    <a:ea typeface="游明朝" panose="02020400000000000000" pitchFamily="18" charset="-128"/>
                  </a:rPr>
                  <a:t>2</a:t>
                </a:r>
                <a:r>
                  <a:rPr lang="ja-JP" altLang="en-US" sz="2400" b="0" dirty="0">
                    <a:latin typeface="Cambria Math" panose="02040503050406030204" pitchFamily="18" charset="0"/>
                    <a:ea typeface="游明朝" panose="02020400000000000000" pitchFamily="18" charset="-128"/>
                  </a:rPr>
                  <a:t>階</a:t>
                </a:r>
                <a:r>
                  <a:rPr lang="en-US" altLang="ja-JP" sz="2400" b="0" dirty="0">
                    <a:latin typeface="Cambria Math" panose="02040503050406030204" pitchFamily="18" charset="0"/>
                    <a:ea typeface="游明朝" panose="02020400000000000000" pitchFamily="18" charset="-128"/>
                  </a:rPr>
                  <a:t>PDE</a:t>
                </a:r>
                <a:r>
                  <a:rPr lang="ja-JP" altLang="en-US" sz="2400" b="0" dirty="0">
                    <a:latin typeface="Cambria Math" panose="02040503050406030204" pitchFamily="18" charset="0"/>
                    <a:ea typeface="游明朝" panose="02020400000000000000" pitchFamily="18" charset="-128"/>
                  </a:rPr>
                  <a:t>（一般形）</a:t>
                </a:r>
                <a:endParaRPr lang="en-US" altLang="ja-JP" sz="2400" b="0" dirty="0">
                  <a:latin typeface="Cambria Math" panose="02040503050406030204" pitchFamily="18" charset="0"/>
                  <a:ea typeface="游明朝" panose="02020400000000000000" pitchFamily="18" charset="-128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b="0" i="1" smtClean="0">
                          <a:latin typeface="Cambria Math" panose="02040503050406030204" pitchFamily="18" charset="0"/>
                          <a:ea typeface="游明朝" panose="02020400000000000000" pitchFamily="18" charset="-128"/>
                        </a:rPr>
                        <m:t>𝐴</m:t>
                      </m:r>
                      <m:f>
                        <m:fPr>
                          <m:ctrlPr>
                            <a:rPr lang="en-US" altLang="ja-JP" sz="2400" b="0" i="1" smtClean="0">
                              <a:latin typeface="Cambria Math" panose="02040503050406030204" pitchFamily="18" charset="0"/>
                              <a:ea typeface="游明朝" panose="02020400000000000000" pitchFamily="18" charset="-128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ja-JP" sz="2400" b="0" i="1" smtClean="0">
                                  <a:latin typeface="Cambria Math" panose="02040503050406030204" pitchFamily="18" charset="0"/>
                                  <a:ea typeface="游明朝" panose="02020400000000000000" pitchFamily="18" charset="-128"/>
                                </a:rPr>
                              </m:ctrlPr>
                            </m:sSupPr>
                            <m:e>
                              <m:r>
                                <a:rPr lang="en-US" altLang="ja-JP" sz="2400" b="0" i="1" smtClean="0">
                                  <a:latin typeface="Cambria Math" panose="02040503050406030204" pitchFamily="18" charset="0"/>
                                  <a:ea typeface="游明朝" panose="02020400000000000000" pitchFamily="18" charset="-128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altLang="ja-JP" sz="2400" b="0" i="1" smtClean="0">
                                  <a:latin typeface="Cambria Math" panose="02040503050406030204" pitchFamily="18" charset="0"/>
                                  <a:ea typeface="游明朝" panose="02020400000000000000" pitchFamily="18" charset="-128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  <a:ea typeface="游明朝" panose="02020400000000000000" pitchFamily="18" charset="-128"/>
                            </a:rPr>
                            <m:t>𝜙</m:t>
                          </m:r>
                        </m:num>
                        <m:den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  <a:ea typeface="游明朝" panose="02020400000000000000" pitchFamily="18" charset="-128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ja-JP" sz="2400" b="0" i="1" smtClean="0">
                                  <a:latin typeface="Cambria Math" panose="02040503050406030204" pitchFamily="18" charset="0"/>
                                  <a:ea typeface="游明朝" panose="02020400000000000000" pitchFamily="18" charset="-128"/>
                                </a:rPr>
                              </m:ctrlPr>
                            </m:sSupPr>
                            <m:e>
                              <m:r>
                                <a:rPr lang="en-US" altLang="ja-JP" sz="2400" b="0" i="1" smtClean="0">
                                  <a:latin typeface="Cambria Math" panose="02040503050406030204" pitchFamily="18" charset="0"/>
                                  <a:ea typeface="游明朝" panose="02020400000000000000" pitchFamily="18" charset="-128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ja-JP" sz="2400" b="0" i="1" smtClean="0">
                                  <a:latin typeface="Cambria Math" panose="02040503050406030204" pitchFamily="18" charset="0"/>
                                  <a:ea typeface="游明朝" panose="02020400000000000000" pitchFamily="18" charset="-128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ja-JP" sz="2400" b="0" i="1" smtClean="0">
                          <a:latin typeface="Cambria Math" panose="02040503050406030204" pitchFamily="18" charset="0"/>
                          <a:ea typeface="游明朝" panose="02020400000000000000" pitchFamily="18" charset="-128"/>
                        </a:rPr>
                        <m:t>+2</m:t>
                      </m:r>
                      <m:r>
                        <a:rPr lang="en-US" altLang="ja-JP" sz="2400" b="0" i="1" smtClean="0">
                          <a:latin typeface="Cambria Math" panose="02040503050406030204" pitchFamily="18" charset="0"/>
                          <a:ea typeface="游明朝" panose="02020400000000000000" pitchFamily="18" charset="-128"/>
                        </a:rPr>
                        <m:t>𝐵</m:t>
                      </m:r>
                      <m:f>
                        <m:fPr>
                          <m:ctrlPr>
                            <a:rPr lang="en-US" altLang="ja-JP" sz="2400" i="1">
                              <a:latin typeface="Cambria Math" panose="02040503050406030204" pitchFamily="18" charset="0"/>
                              <a:ea typeface="游明朝" panose="02020400000000000000" pitchFamily="18" charset="-128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ja-JP" sz="2400" i="1">
                                  <a:latin typeface="Cambria Math" panose="02040503050406030204" pitchFamily="18" charset="0"/>
                                  <a:ea typeface="游明朝" panose="02020400000000000000" pitchFamily="18" charset="-128"/>
                                </a:rPr>
                              </m:ctrlPr>
                            </m:sSupPr>
                            <m:e>
                              <m:r>
                                <a:rPr lang="en-US" altLang="ja-JP" sz="2400" i="1">
                                  <a:latin typeface="Cambria Math" panose="02040503050406030204" pitchFamily="18" charset="0"/>
                                  <a:ea typeface="游明朝" panose="02020400000000000000" pitchFamily="18" charset="-128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altLang="ja-JP" sz="2400" i="1">
                                  <a:latin typeface="Cambria Math" panose="02040503050406030204" pitchFamily="18" charset="0"/>
                                  <a:ea typeface="游明朝" panose="02020400000000000000" pitchFamily="18" charset="-128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ja-JP" sz="2400" i="1">
                              <a:latin typeface="Cambria Math" panose="02040503050406030204" pitchFamily="18" charset="0"/>
                              <a:ea typeface="游明朝" panose="02020400000000000000" pitchFamily="18" charset="-128"/>
                            </a:rPr>
                            <m:t>𝜙</m:t>
                          </m:r>
                        </m:num>
                        <m:den>
                          <m:r>
                            <a:rPr lang="en-US" altLang="ja-JP" sz="2400" i="1">
                              <a:latin typeface="Cambria Math" panose="02040503050406030204" pitchFamily="18" charset="0"/>
                              <a:ea typeface="游明朝" panose="02020400000000000000" pitchFamily="18" charset="-128"/>
                            </a:rPr>
                            <m:t>𝜕</m:t>
                          </m:r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  <a:ea typeface="游明朝" panose="02020400000000000000" pitchFamily="18" charset="-128"/>
                            </a:rPr>
                            <m:t>𝑥</m:t>
                          </m:r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  <a:ea typeface="游明朝" panose="02020400000000000000" pitchFamily="18" charset="-128"/>
                            </a:rPr>
                            <m:t>𝜕</m:t>
                          </m:r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  <a:ea typeface="游明朝" panose="02020400000000000000" pitchFamily="18" charset="-128"/>
                            </a:rPr>
                            <m:t>𝑡</m:t>
                          </m:r>
                        </m:den>
                      </m:f>
                      <m:r>
                        <a:rPr lang="en-US" altLang="ja-JP" sz="2400" b="0" i="1" smtClean="0">
                          <a:latin typeface="Cambria Math" panose="02040503050406030204" pitchFamily="18" charset="0"/>
                          <a:ea typeface="游明朝" panose="02020400000000000000" pitchFamily="18" charset="-128"/>
                        </a:rPr>
                        <m:t>+</m:t>
                      </m:r>
                      <m:r>
                        <a:rPr lang="en-US" altLang="ja-JP" sz="2400" b="0" i="1" smtClean="0">
                          <a:latin typeface="Cambria Math" panose="02040503050406030204" pitchFamily="18" charset="0"/>
                          <a:ea typeface="游明朝" panose="02020400000000000000" pitchFamily="18" charset="-128"/>
                        </a:rPr>
                        <m:t>𝐶</m:t>
                      </m:r>
                      <m:f>
                        <m:fPr>
                          <m:ctrlPr>
                            <a:rPr lang="en-US" altLang="ja-JP" sz="2400" i="1">
                              <a:latin typeface="Cambria Math" panose="02040503050406030204" pitchFamily="18" charset="0"/>
                              <a:ea typeface="游明朝" panose="02020400000000000000" pitchFamily="18" charset="-128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ja-JP" sz="2400" i="1">
                                  <a:latin typeface="Cambria Math" panose="02040503050406030204" pitchFamily="18" charset="0"/>
                                  <a:ea typeface="游明朝" panose="02020400000000000000" pitchFamily="18" charset="-128"/>
                                </a:rPr>
                              </m:ctrlPr>
                            </m:sSupPr>
                            <m:e>
                              <m:r>
                                <a:rPr lang="en-US" altLang="ja-JP" sz="2400" i="1">
                                  <a:latin typeface="Cambria Math" panose="02040503050406030204" pitchFamily="18" charset="0"/>
                                  <a:ea typeface="游明朝" panose="02020400000000000000" pitchFamily="18" charset="-128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altLang="ja-JP" sz="2400" i="1">
                                  <a:latin typeface="Cambria Math" panose="02040503050406030204" pitchFamily="18" charset="0"/>
                                  <a:ea typeface="游明朝" panose="02020400000000000000" pitchFamily="18" charset="-128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ja-JP" sz="2400" i="1">
                              <a:latin typeface="Cambria Math" panose="02040503050406030204" pitchFamily="18" charset="0"/>
                              <a:ea typeface="游明朝" panose="02020400000000000000" pitchFamily="18" charset="-128"/>
                            </a:rPr>
                            <m:t>𝜙</m:t>
                          </m:r>
                        </m:num>
                        <m:den>
                          <m:r>
                            <a:rPr lang="en-US" altLang="ja-JP" sz="2400" i="1">
                              <a:latin typeface="Cambria Math" panose="02040503050406030204" pitchFamily="18" charset="0"/>
                              <a:ea typeface="游明朝" panose="02020400000000000000" pitchFamily="18" charset="-128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ja-JP" sz="2400" b="0" i="1" smtClean="0">
                                  <a:latin typeface="Cambria Math" panose="02040503050406030204" pitchFamily="18" charset="0"/>
                                  <a:ea typeface="游明朝" panose="02020400000000000000" pitchFamily="18" charset="-128"/>
                                </a:rPr>
                              </m:ctrlPr>
                            </m:sSupPr>
                            <m:e>
                              <m:r>
                                <a:rPr lang="en-US" altLang="ja-JP" sz="2400" i="1" smtClean="0">
                                  <a:latin typeface="Cambria Math" panose="02040503050406030204" pitchFamily="18" charset="0"/>
                                  <a:ea typeface="游明朝" panose="02020400000000000000" pitchFamily="18" charset="-128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altLang="ja-JP" sz="2400" b="0" i="1" smtClean="0">
                                  <a:latin typeface="Cambria Math" panose="02040503050406030204" pitchFamily="18" charset="0"/>
                                  <a:ea typeface="游明朝" panose="02020400000000000000" pitchFamily="18" charset="-128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ja-JP" sz="2400" b="0" i="1" smtClean="0">
                          <a:latin typeface="Cambria Math" panose="02040503050406030204" pitchFamily="18" charset="0"/>
                          <a:ea typeface="游明朝" panose="02020400000000000000" pitchFamily="18" charset="-128"/>
                        </a:rPr>
                        <m:t>+</m:t>
                      </m:r>
                      <m:r>
                        <a:rPr lang="en-US" altLang="ja-JP" sz="2400" b="0" i="1" smtClean="0">
                          <a:latin typeface="Cambria Math" panose="02040503050406030204" pitchFamily="18" charset="0"/>
                          <a:ea typeface="游明朝" panose="02020400000000000000" pitchFamily="18" charset="-128"/>
                        </a:rPr>
                        <m:t>𝐷</m:t>
                      </m:r>
                      <m:f>
                        <m:fPr>
                          <m:ctrlPr>
                            <a:rPr lang="en-US" altLang="ja-JP" sz="2400" i="1">
                              <a:latin typeface="Cambria Math" panose="02040503050406030204" pitchFamily="18" charset="0"/>
                              <a:ea typeface="游明朝" panose="02020400000000000000" pitchFamily="18" charset="-128"/>
                            </a:rPr>
                          </m:ctrlPr>
                        </m:fPr>
                        <m:num>
                          <m:r>
                            <a:rPr lang="en-US" altLang="ja-JP" sz="2400" i="1">
                              <a:latin typeface="Cambria Math" panose="02040503050406030204" pitchFamily="18" charset="0"/>
                              <a:ea typeface="游明朝" panose="02020400000000000000" pitchFamily="18" charset="-128"/>
                            </a:rPr>
                            <m:t>𝜕𝜙</m:t>
                          </m:r>
                        </m:num>
                        <m:den>
                          <m:r>
                            <a:rPr lang="en-US" altLang="ja-JP" sz="2400" i="1">
                              <a:latin typeface="Cambria Math" panose="02040503050406030204" pitchFamily="18" charset="0"/>
                              <a:ea typeface="游明朝" panose="02020400000000000000" pitchFamily="18" charset="-128"/>
                            </a:rPr>
                            <m:t>𝜕</m:t>
                          </m:r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  <a:ea typeface="游明朝" panose="02020400000000000000" pitchFamily="18" charset="-128"/>
                            </a:rPr>
                            <m:t>𝑡</m:t>
                          </m:r>
                        </m:den>
                      </m:f>
                      <m:r>
                        <a:rPr lang="en-US" altLang="ja-JP" sz="2400" i="1">
                          <a:latin typeface="Cambria Math" panose="02040503050406030204" pitchFamily="18" charset="0"/>
                          <a:ea typeface="游明朝" panose="02020400000000000000" pitchFamily="18" charset="-128"/>
                        </a:rPr>
                        <m:t>+</m:t>
                      </m:r>
                      <m:r>
                        <a:rPr lang="en-US" altLang="ja-JP" sz="2400" b="0" i="1" smtClean="0">
                          <a:latin typeface="Cambria Math" panose="02040503050406030204" pitchFamily="18" charset="0"/>
                          <a:ea typeface="游明朝" panose="02020400000000000000" pitchFamily="18" charset="-128"/>
                        </a:rPr>
                        <m:t>𝐸</m:t>
                      </m:r>
                      <m:f>
                        <m:fPr>
                          <m:ctrlPr>
                            <a:rPr lang="en-US" altLang="ja-JP" sz="2400" i="1">
                              <a:latin typeface="Cambria Math" panose="02040503050406030204" pitchFamily="18" charset="0"/>
                              <a:ea typeface="游明朝" panose="02020400000000000000" pitchFamily="18" charset="-128"/>
                            </a:rPr>
                          </m:ctrlPr>
                        </m:fPr>
                        <m:num>
                          <m:r>
                            <a:rPr lang="en-US" altLang="ja-JP" sz="2400" i="1">
                              <a:latin typeface="Cambria Math" panose="02040503050406030204" pitchFamily="18" charset="0"/>
                              <a:ea typeface="游明朝" panose="02020400000000000000" pitchFamily="18" charset="-128"/>
                            </a:rPr>
                            <m:t>𝜕𝜙</m:t>
                          </m:r>
                        </m:num>
                        <m:den>
                          <m:r>
                            <a:rPr lang="en-US" altLang="ja-JP" sz="2400" i="1">
                              <a:latin typeface="Cambria Math" panose="02040503050406030204" pitchFamily="18" charset="0"/>
                              <a:ea typeface="游明朝" panose="02020400000000000000" pitchFamily="18" charset="-128"/>
                            </a:rPr>
                            <m:t>𝜕</m:t>
                          </m:r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  <a:ea typeface="游明朝" panose="02020400000000000000" pitchFamily="18" charset="-128"/>
                            </a:rPr>
                            <m:t>𝑡</m:t>
                          </m:r>
                        </m:den>
                      </m:f>
                      <m:r>
                        <a:rPr lang="en-US" altLang="ja-JP" sz="2400" i="1">
                          <a:latin typeface="Cambria Math" panose="02040503050406030204" pitchFamily="18" charset="0"/>
                          <a:ea typeface="游明朝" panose="02020400000000000000" pitchFamily="18" charset="-128"/>
                        </a:rPr>
                        <m:t>+</m:t>
                      </m:r>
                      <m:r>
                        <a:rPr lang="en-US" altLang="ja-JP" sz="2400" b="0" i="1" smtClean="0">
                          <a:latin typeface="Cambria Math" panose="02040503050406030204" pitchFamily="18" charset="0"/>
                          <a:ea typeface="游明朝" panose="02020400000000000000" pitchFamily="18" charset="-128"/>
                        </a:rPr>
                        <m:t>𝐹</m:t>
                      </m:r>
                      <m:r>
                        <a:rPr lang="en-US" altLang="ja-JP" sz="2400" b="0" i="1" smtClean="0">
                          <a:latin typeface="Cambria Math" panose="02040503050406030204" pitchFamily="18" charset="0"/>
                          <a:ea typeface="游明朝" panose="02020400000000000000" pitchFamily="18" charset="-128"/>
                        </a:rPr>
                        <m:t>=0</m:t>
                      </m:r>
                    </m:oMath>
                  </m:oMathPara>
                </a14:m>
                <a:endParaRPr lang="en-US" altLang="ja-JP" sz="2400" dirty="0">
                  <a:latin typeface="游明朝" panose="02020400000000000000" pitchFamily="18" charset="-128"/>
                  <a:ea typeface="游明朝" panose="02020400000000000000" pitchFamily="18" charset="-128"/>
                </a:endParaRPr>
              </a:p>
              <a:p>
                <a:pPr marL="0" indent="0">
                  <a:buNone/>
                </a:pPr>
                <a:endParaRPr lang="en-US" altLang="ja-JP" sz="2400" dirty="0">
                  <a:latin typeface="游明朝" panose="02020400000000000000" pitchFamily="18" charset="-128"/>
                  <a:ea typeface="游明朝" panose="02020400000000000000" pitchFamily="18" charset="-128"/>
                </a:endParaRPr>
              </a:p>
              <a:p>
                <a:pPr marL="0" indent="0">
                  <a:buNone/>
                </a:pPr>
                <a:r>
                  <a:rPr lang="ja-JP" altLang="en-US" sz="2400" dirty="0">
                    <a:latin typeface="游明朝" panose="02020400000000000000" pitchFamily="18" charset="-128"/>
                    <a:ea typeface="游明朝" panose="02020400000000000000" pitchFamily="18" charset="-128"/>
                  </a:rPr>
                  <a:t>・双曲型</a:t>
                </a:r>
                <a14:m>
                  <m:oMath xmlns:m="http://schemas.openxmlformats.org/officeDocument/2006/math">
                    <m:r>
                      <a:rPr lang="ja-JP" altLang="en-US" sz="2400" i="1" dirty="0">
                        <a:latin typeface="Cambria Math" panose="02040503050406030204" pitchFamily="18" charset="0"/>
                        <a:ea typeface="游明朝" panose="02020400000000000000" pitchFamily="18" charset="-128"/>
                      </a:rPr>
                      <m:t>：</m:t>
                    </m:r>
                    <m:sSup>
                      <m:sSupPr>
                        <m:ctrlPr>
                          <a:rPr lang="en-US" altLang="ja-JP" sz="2400" b="0" i="1" smtClean="0">
                            <a:latin typeface="Cambria Math" panose="02040503050406030204" pitchFamily="18" charset="0"/>
                            <a:ea typeface="游明朝" panose="02020400000000000000" pitchFamily="18" charset="-128"/>
                          </a:rPr>
                        </m:ctrlPr>
                      </m:sSupPr>
                      <m:e>
                        <m:r>
                          <a:rPr lang="en-US" altLang="ja-JP" sz="2400" b="0" i="1" smtClean="0">
                            <a:latin typeface="Cambria Math" panose="02040503050406030204" pitchFamily="18" charset="0"/>
                            <a:ea typeface="游明朝" panose="02020400000000000000" pitchFamily="18" charset="-128"/>
                          </a:rPr>
                          <m:t>𝐵</m:t>
                        </m:r>
                      </m:e>
                      <m:sup>
                        <m:r>
                          <a:rPr lang="en-US" altLang="ja-JP" sz="2400" b="0" i="1" smtClean="0">
                            <a:latin typeface="Cambria Math" panose="02040503050406030204" pitchFamily="18" charset="0"/>
                            <a:ea typeface="游明朝" panose="02020400000000000000" pitchFamily="18" charset="-128"/>
                          </a:rPr>
                          <m:t>2</m:t>
                        </m:r>
                      </m:sup>
                    </m:sSup>
                    <m:r>
                      <a:rPr lang="en-US" altLang="ja-JP" sz="2400" b="0" i="1" smtClean="0">
                        <a:latin typeface="Cambria Math" panose="02040503050406030204" pitchFamily="18" charset="0"/>
                        <a:ea typeface="游明朝" panose="02020400000000000000" pitchFamily="18" charset="-128"/>
                      </a:rPr>
                      <m:t>−</m:t>
                    </m:r>
                    <m:r>
                      <a:rPr lang="en-US" altLang="ja-JP" sz="2400" b="0" i="1" smtClean="0">
                        <a:latin typeface="Cambria Math" panose="02040503050406030204" pitchFamily="18" charset="0"/>
                        <a:ea typeface="游明朝" panose="02020400000000000000" pitchFamily="18" charset="-128"/>
                      </a:rPr>
                      <m:t>𝐴𝐶</m:t>
                    </m:r>
                    <m:r>
                      <a:rPr lang="en-US" altLang="ja-JP" sz="2400" b="0" i="1" smtClean="0">
                        <a:latin typeface="Cambria Math" panose="02040503050406030204" pitchFamily="18" charset="0"/>
                        <a:ea typeface="游明朝" panose="02020400000000000000" pitchFamily="18" charset="-128"/>
                      </a:rPr>
                      <m:t>&gt;0</m:t>
                    </m:r>
                  </m:oMath>
                </a14:m>
                <a:r>
                  <a:rPr lang="en-US" altLang="ja-JP" sz="2400" b="0" dirty="0">
                    <a:latin typeface="游明朝" panose="02020400000000000000" pitchFamily="18" charset="-128"/>
                    <a:ea typeface="游明朝" panose="02020400000000000000" pitchFamily="18" charset="-128"/>
                  </a:rPr>
                  <a:t>	</a:t>
                </a:r>
                <a:r>
                  <a:rPr lang="ja-JP" altLang="en-US" sz="2400" b="0" dirty="0">
                    <a:latin typeface="游明朝" panose="02020400000000000000" pitchFamily="18" charset="-128"/>
                    <a:ea typeface="游明朝" panose="02020400000000000000" pitchFamily="18" charset="-128"/>
                  </a:rPr>
                  <a:t>例：波動方程式</a:t>
                </a:r>
                <a14:m>
                  <m:oMath xmlns:m="http://schemas.openxmlformats.org/officeDocument/2006/math">
                    <m:r>
                      <a:rPr lang="ja-JP" altLang="en-US" sz="2400" i="1" dirty="0">
                        <a:latin typeface="Cambria Math" panose="02040503050406030204" pitchFamily="18" charset="0"/>
                        <a:ea typeface="游明朝" panose="02020400000000000000" pitchFamily="18" charset="-128"/>
                      </a:rPr>
                      <m:t>　</m:t>
                    </m:r>
                    <m:r>
                      <a:rPr lang="ja-JP" altLang="en-US" sz="2400" i="1" dirty="0" smtClean="0">
                        <a:latin typeface="Cambria Math" panose="02040503050406030204" pitchFamily="18" charset="0"/>
                        <a:ea typeface="游明朝" panose="02020400000000000000" pitchFamily="18" charset="-128"/>
                      </a:rPr>
                      <m:t>　</m:t>
                    </m:r>
                    <m:r>
                      <a:rPr lang="ja-JP" altLang="en-US" sz="2400" i="1" dirty="0">
                        <a:latin typeface="Cambria Math" panose="02040503050406030204" pitchFamily="18" charset="0"/>
                        <a:ea typeface="游明朝" panose="02020400000000000000" pitchFamily="18" charset="-128"/>
                      </a:rPr>
                      <m:t>　</m:t>
                    </m:r>
                    <m:f>
                      <m:fPr>
                        <m:ctrlPr>
                          <a:rPr lang="en-US" altLang="ja-JP" sz="2400" i="1">
                            <a:latin typeface="Cambria Math" panose="02040503050406030204" pitchFamily="18" charset="0"/>
                            <a:ea typeface="游明朝" panose="02020400000000000000" pitchFamily="18" charset="-128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  <a:ea typeface="游明朝" panose="02020400000000000000" pitchFamily="18" charset="-128"/>
                              </a:rPr>
                            </m:ctrlPr>
                          </m:sSupPr>
                          <m:e>
                            <m:r>
                              <a:rPr lang="en-US" altLang="ja-JP" sz="2400" i="1">
                                <a:latin typeface="Cambria Math" panose="02040503050406030204" pitchFamily="18" charset="0"/>
                                <a:ea typeface="游明朝" panose="02020400000000000000" pitchFamily="18" charset="-128"/>
                              </a:rPr>
                              <m:t>𝜕</m:t>
                            </m:r>
                          </m:e>
                          <m:sup>
                            <m:r>
                              <a:rPr lang="en-US" altLang="ja-JP" sz="2400" i="1">
                                <a:latin typeface="Cambria Math" panose="02040503050406030204" pitchFamily="18" charset="0"/>
                                <a:ea typeface="游明朝" panose="02020400000000000000" pitchFamily="18" charset="-128"/>
                              </a:rPr>
                              <m:t>2</m:t>
                            </m:r>
                          </m:sup>
                        </m:sSup>
                        <m:r>
                          <a:rPr lang="en-US" altLang="ja-JP" sz="2400" i="1">
                            <a:latin typeface="Cambria Math" panose="02040503050406030204" pitchFamily="18" charset="0"/>
                            <a:ea typeface="游明朝" panose="02020400000000000000" pitchFamily="18" charset="-128"/>
                          </a:rPr>
                          <m:t>𝜙</m:t>
                        </m:r>
                      </m:num>
                      <m:den>
                        <m:r>
                          <a:rPr lang="en-US" altLang="ja-JP" sz="2400" i="1">
                            <a:latin typeface="Cambria Math" panose="02040503050406030204" pitchFamily="18" charset="0"/>
                            <a:ea typeface="游明朝" panose="02020400000000000000" pitchFamily="18" charset="-128"/>
                          </a:rPr>
                          <m:t>𝜕</m:t>
                        </m:r>
                        <m:sSup>
                          <m:sSup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  <a:ea typeface="游明朝" panose="02020400000000000000" pitchFamily="18" charset="-128"/>
                              </a:rPr>
                            </m:ctrlPr>
                          </m:sSupPr>
                          <m:e>
                            <m:r>
                              <a:rPr lang="en-US" altLang="ja-JP" sz="2400" i="1">
                                <a:latin typeface="Cambria Math" panose="02040503050406030204" pitchFamily="18" charset="0"/>
                                <a:ea typeface="游明朝" panose="02020400000000000000" pitchFamily="18" charset="-128"/>
                              </a:rPr>
                              <m:t>𝑡</m:t>
                            </m:r>
                          </m:e>
                          <m:sup>
                            <m:r>
                              <a:rPr lang="en-US" altLang="ja-JP" sz="2400" i="1">
                                <a:latin typeface="Cambria Math" panose="02040503050406030204" pitchFamily="18" charset="0"/>
                                <a:ea typeface="游明朝" panose="02020400000000000000" pitchFamily="18" charset="-128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altLang="ja-JP" sz="2400" b="0" i="1" smtClean="0">
                        <a:latin typeface="Cambria Math" panose="02040503050406030204" pitchFamily="18" charset="0"/>
                        <a:ea typeface="游明朝" panose="02020400000000000000" pitchFamily="18" charset="-128"/>
                      </a:rPr>
                      <m:t>=</m:t>
                    </m:r>
                    <m:sSup>
                      <m:sSupPr>
                        <m:ctrlPr>
                          <a:rPr lang="en-US" altLang="ja-JP" sz="2400" b="0" i="1" smtClean="0">
                            <a:latin typeface="Cambria Math" panose="02040503050406030204" pitchFamily="18" charset="0"/>
                            <a:ea typeface="游明朝" panose="02020400000000000000" pitchFamily="18" charset="-128"/>
                          </a:rPr>
                        </m:ctrlPr>
                      </m:sSupPr>
                      <m:e>
                        <m:r>
                          <a:rPr lang="en-US" altLang="ja-JP" sz="2400" b="0" i="1" smtClean="0">
                            <a:latin typeface="Cambria Math" panose="02040503050406030204" pitchFamily="18" charset="0"/>
                            <a:ea typeface="游明朝" panose="02020400000000000000" pitchFamily="18" charset="-128"/>
                          </a:rPr>
                          <m:t>𝑐</m:t>
                        </m:r>
                      </m:e>
                      <m:sup>
                        <m:r>
                          <a:rPr lang="en-US" altLang="ja-JP" sz="2400" b="0" i="1" smtClean="0">
                            <a:latin typeface="Cambria Math" panose="02040503050406030204" pitchFamily="18" charset="0"/>
                            <a:ea typeface="游明朝" panose="02020400000000000000" pitchFamily="18" charset="-128"/>
                          </a:rPr>
                          <m:t>2</m:t>
                        </m:r>
                      </m:sup>
                    </m:sSup>
                    <m:f>
                      <m:fPr>
                        <m:ctrlPr>
                          <a:rPr lang="en-US" altLang="ja-JP" sz="2400" i="1">
                            <a:latin typeface="Cambria Math" panose="02040503050406030204" pitchFamily="18" charset="0"/>
                            <a:ea typeface="游明朝" panose="02020400000000000000" pitchFamily="18" charset="-128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  <a:ea typeface="游明朝" panose="02020400000000000000" pitchFamily="18" charset="-128"/>
                              </a:rPr>
                            </m:ctrlPr>
                          </m:sSupPr>
                          <m:e>
                            <m:r>
                              <a:rPr lang="en-US" altLang="ja-JP" sz="2400" i="1">
                                <a:latin typeface="Cambria Math" panose="02040503050406030204" pitchFamily="18" charset="0"/>
                                <a:ea typeface="游明朝" panose="02020400000000000000" pitchFamily="18" charset="-128"/>
                              </a:rPr>
                              <m:t>𝜕</m:t>
                            </m:r>
                          </m:e>
                          <m:sup>
                            <m:r>
                              <a:rPr lang="en-US" altLang="ja-JP" sz="2400" i="1">
                                <a:latin typeface="Cambria Math" panose="02040503050406030204" pitchFamily="18" charset="0"/>
                                <a:ea typeface="游明朝" panose="02020400000000000000" pitchFamily="18" charset="-128"/>
                              </a:rPr>
                              <m:t>2</m:t>
                            </m:r>
                          </m:sup>
                        </m:sSup>
                        <m:r>
                          <a:rPr lang="en-US" altLang="ja-JP" sz="2400" i="1">
                            <a:latin typeface="Cambria Math" panose="02040503050406030204" pitchFamily="18" charset="0"/>
                            <a:ea typeface="游明朝" panose="02020400000000000000" pitchFamily="18" charset="-128"/>
                          </a:rPr>
                          <m:t>𝜙</m:t>
                        </m:r>
                      </m:num>
                      <m:den>
                        <m:r>
                          <a:rPr lang="en-US" altLang="ja-JP" sz="2400" i="1">
                            <a:latin typeface="Cambria Math" panose="02040503050406030204" pitchFamily="18" charset="0"/>
                            <a:ea typeface="游明朝" panose="02020400000000000000" pitchFamily="18" charset="-128"/>
                          </a:rPr>
                          <m:t>𝜕</m:t>
                        </m:r>
                        <m:sSup>
                          <m:sSup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  <a:ea typeface="游明朝" panose="02020400000000000000" pitchFamily="18" charset="-128"/>
                              </a:rPr>
                            </m:ctrlPr>
                          </m:sSupPr>
                          <m:e>
                            <m:r>
                              <a:rPr lang="en-US" altLang="ja-JP" sz="2400" b="0" i="1" smtClean="0">
                                <a:latin typeface="Cambria Math" panose="02040503050406030204" pitchFamily="18" charset="0"/>
                                <a:ea typeface="游明朝" panose="02020400000000000000" pitchFamily="18" charset="-128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ja-JP" sz="2400" i="1">
                                <a:latin typeface="Cambria Math" panose="02040503050406030204" pitchFamily="18" charset="0"/>
                                <a:ea typeface="游明朝" panose="02020400000000000000" pitchFamily="18" charset="-128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altLang="ja-JP" sz="2400" b="0" dirty="0">
                  <a:latin typeface="游明朝" panose="02020400000000000000" pitchFamily="18" charset="-128"/>
                  <a:ea typeface="游明朝" panose="02020400000000000000" pitchFamily="18" charset="-128"/>
                </a:endParaRPr>
              </a:p>
              <a:p>
                <a:pPr marL="0" indent="0">
                  <a:buNone/>
                </a:pPr>
                <a:endParaRPr lang="en-US" altLang="ja-JP" sz="2400" b="0" dirty="0">
                  <a:latin typeface="游明朝" panose="02020400000000000000" pitchFamily="18" charset="-128"/>
                  <a:ea typeface="游明朝" panose="02020400000000000000" pitchFamily="18" charset="-128"/>
                </a:endParaRPr>
              </a:p>
              <a:p>
                <a:pPr marL="0" indent="0">
                  <a:buNone/>
                </a:pPr>
                <a:r>
                  <a:rPr lang="ja-JP" altLang="en-US" sz="2400" dirty="0">
                    <a:latin typeface="游明朝" panose="02020400000000000000" pitchFamily="18" charset="-128"/>
                    <a:ea typeface="游明朝" panose="02020400000000000000" pitchFamily="18" charset="-128"/>
                  </a:rPr>
                  <a:t>・放物型</a:t>
                </a:r>
                <a14:m>
                  <m:oMath xmlns:m="http://schemas.openxmlformats.org/officeDocument/2006/math">
                    <m:r>
                      <a:rPr lang="ja-JP" altLang="en-US" sz="2400" i="1" dirty="0">
                        <a:latin typeface="Cambria Math" panose="02040503050406030204" pitchFamily="18" charset="0"/>
                        <a:ea typeface="游明朝" panose="02020400000000000000" pitchFamily="18" charset="-128"/>
                      </a:rPr>
                      <m:t>：</m:t>
                    </m:r>
                    <m:sSup>
                      <m:sSupPr>
                        <m:ctrlPr>
                          <a:rPr lang="en-US" altLang="ja-JP" sz="2400" i="1">
                            <a:latin typeface="Cambria Math" panose="02040503050406030204" pitchFamily="18" charset="0"/>
                            <a:ea typeface="游明朝" panose="02020400000000000000" pitchFamily="18" charset="-128"/>
                          </a:rPr>
                        </m:ctrlPr>
                      </m:sSupPr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  <a:ea typeface="游明朝" panose="02020400000000000000" pitchFamily="18" charset="-128"/>
                          </a:rPr>
                          <m:t>𝐵</m:t>
                        </m:r>
                      </m:e>
                      <m:sup>
                        <m:r>
                          <a:rPr lang="en-US" altLang="ja-JP" sz="2400" i="1">
                            <a:latin typeface="Cambria Math" panose="02040503050406030204" pitchFamily="18" charset="0"/>
                            <a:ea typeface="游明朝" panose="02020400000000000000" pitchFamily="18" charset="-128"/>
                          </a:rPr>
                          <m:t>2</m:t>
                        </m:r>
                      </m:sup>
                    </m:sSup>
                    <m:r>
                      <a:rPr lang="en-US" altLang="ja-JP" sz="2400" i="1">
                        <a:latin typeface="Cambria Math" panose="02040503050406030204" pitchFamily="18" charset="0"/>
                        <a:ea typeface="游明朝" panose="02020400000000000000" pitchFamily="18" charset="-128"/>
                      </a:rPr>
                      <m:t>−</m:t>
                    </m:r>
                    <m:r>
                      <a:rPr lang="en-US" altLang="ja-JP" sz="2400" i="1">
                        <a:latin typeface="Cambria Math" panose="02040503050406030204" pitchFamily="18" charset="0"/>
                        <a:ea typeface="游明朝" panose="02020400000000000000" pitchFamily="18" charset="-128"/>
                      </a:rPr>
                      <m:t>𝐴𝐶</m:t>
                    </m:r>
                    <m:r>
                      <a:rPr lang="en-US" altLang="ja-JP" sz="2400" b="0" i="1" smtClean="0">
                        <a:latin typeface="Cambria Math" panose="02040503050406030204" pitchFamily="18" charset="0"/>
                        <a:ea typeface="游明朝" panose="02020400000000000000" pitchFamily="18" charset="-128"/>
                      </a:rPr>
                      <m:t>=</m:t>
                    </m:r>
                    <m:r>
                      <a:rPr lang="en-US" altLang="ja-JP" sz="2400" i="1">
                        <a:latin typeface="Cambria Math" panose="02040503050406030204" pitchFamily="18" charset="0"/>
                        <a:ea typeface="游明朝" panose="02020400000000000000" pitchFamily="18" charset="-128"/>
                      </a:rPr>
                      <m:t>0</m:t>
                    </m:r>
                  </m:oMath>
                </a14:m>
                <a:r>
                  <a:rPr lang="en-US" altLang="ja-JP" sz="2400" dirty="0">
                    <a:latin typeface="游明朝" panose="02020400000000000000" pitchFamily="18" charset="-128"/>
                    <a:ea typeface="游明朝" panose="02020400000000000000" pitchFamily="18" charset="-128"/>
                  </a:rPr>
                  <a:t>	</a:t>
                </a:r>
                <a:r>
                  <a:rPr lang="ja-JP" altLang="en-US" sz="2400" dirty="0">
                    <a:latin typeface="游明朝" panose="02020400000000000000" pitchFamily="18" charset="-128"/>
                    <a:ea typeface="游明朝" panose="02020400000000000000" pitchFamily="18" charset="-128"/>
                  </a:rPr>
                  <a:t>例：熱方程式　　　　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ja-JP" sz="2400" i="1">
                            <a:latin typeface="Cambria Math" panose="02040503050406030204" pitchFamily="18" charset="0"/>
                            <a:ea typeface="游明朝" panose="02020400000000000000" pitchFamily="18" charset="-128"/>
                          </a:rPr>
                        </m:ctrlPr>
                      </m:fPr>
                      <m:num>
                        <m:r>
                          <a:rPr lang="en-US" altLang="ja-JP" sz="2400" i="1">
                            <a:latin typeface="Cambria Math" panose="02040503050406030204" pitchFamily="18" charset="0"/>
                            <a:ea typeface="游明朝" panose="02020400000000000000" pitchFamily="18" charset="-128"/>
                          </a:rPr>
                          <m:t>𝜕𝜙</m:t>
                        </m:r>
                      </m:num>
                      <m:den>
                        <m:r>
                          <a:rPr lang="en-US" altLang="ja-JP" sz="2400" i="1">
                            <a:latin typeface="Cambria Math" panose="02040503050406030204" pitchFamily="18" charset="0"/>
                            <a:ea typeface="游明朝" panose="02020400000000000000" pitchFamily="18" charset="-128"/>
                          </a:rPr>
                          <m:t>𝜕</m:t>
                        </m:r>
                        <m:r>
                          <a:rPr lang="en-US" altLang="ja-JP" sz="2400" i="1" smtClean="0">
                            <a:latin typeface="Cambria Math" panose="02040503050406030204" pitchFamily="18" charset="0"/>
                            <a:ea typeface="游明朝" panose="02020400000000000000" pitchFamily="18" charset="-128"/>
                          </a:rPr>
                          <m:t>𝑡</m:t>
                        </m:r>
                      </m:den>
                    </m:f>
                    <m:r>
                      <a:rPr lang="en-US" altLang="ja-JP" sz="2400" b="0" i="1" smtClean="0">
                        <a:latin typeface="Cambria Math" panose="02040503050406030204" pitchFamily="18" charset="0"/>
                        <a:ea typeface="游明朝" panose="02020400000000000000" pitchFamily="18" charset="-128"/>
                      </a:rPr>
                      <m:t>=</m:t>
                    </m:r>
                    <m:r>
                      <a:rPr lang="en-US" altLang="ja-JP" sz="2400" b="0" i="1" smtClean="0">
                        <a:latin typeface="Cambria Math" panose="02040503050406030204" pitchFamily="18" charset="0"/>
                        <a:ea typeface="游明朝" panose="02020400000000000000" pitchFamily="18" charset="-128"/>
                      </a:rPr>
                      <m:t>𝑘</m:t>
                    </m:r>
                    <m:f>
                      <m:fPr>
                        <m:ctrlPr>
                          <a:rPr lang="en-US" altLang="ja-JP" sz="2400" i="1">
                            <a:latin typeface="Cambria Math" panose="02040503050406030204" pitchFamily="18" charset="0"/>
                            <a:ea typeface="游明朝" panose="02020400000000000000" pitchFamily="18" charset="-128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  <a:ea typeface="游明朝" panose="02020400000000000000" pitchFamily="18" charset="-128"/>
                              </a:rPr>
                            </m:ctrlPr>
                          </m:sSupPr>
                          <m:e>
                            <m:r>
                              <a:rPr lang="en-US" altLang="ja-JP" sz="2400" i="1">
                                <a:latin typeface="Cambria Math" panose="02040503050406030204" pitchFamily="18" charset="0"/>
                                <a:ea typeface="游明朝" panose="02020400000000000000" pitchFamily="18" charset="-128"/>
                              </a:rPr>
                              <m:t>𝜕</m:t>
                            </m:r>
                          </m:e>
                          <m:sup>
                            <m:r>
                              <a:rPr lang="en-US" altLang="ja-JP" sz="2400" i="1">
                                <a:latin typeface="Cambria Math" panose="02040503050406030204" pitchFamily="18" charset="0"/>
                                <a:ea typeface="游明朝" panose="02020400000000000000" pitchFamily="18" charset="-128"/>
                              </a:rPr>
                              <m:t>2</m:t>
                            </m:r>
                          </m:sup>
                        </m:sSup>
                        <m:r>
                          <a:rPr lang="en-US" altLang="ja-JP" sz="2400" i="1">
                            <a:latin typeface="Cambria Math" panose="02040503050406030204" pitchFamily="18" charset="0"/>
                            <a:ea typeface="游明朝" panose="02020400000000000000" pitchFamily="18" charset="-128"/>
                          </a:rPr>
                          <m:t>𝜙</m:t>
                        </m:r>
                      </m:num>
                      <m:den>
                        <m:r>
                          <a:rPr lang="en-US" altLang="ja-JP" sz="2400" i="1">
                            <a:latin typeface="Cambria Math" panose="02040503050406030204" pitchFamily="18" charset="0"/>
                            <a:ea typeface="游明朝" panose="02020400000000000000" pitchFamily="18" charset="-128"/>
                          </a:rPr>
                          <m:t>𝜕</m:t>
                        </m:r>
                        <m:sSup>
                          <m:sSup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  <a:ea typeface="游明朝" panose="02020400000000000000" pitchFamily="18" charset="-128"/>
                              </a:rPr>
                            </m:ctrlPr>
                          </m:sSupPr>
                          <m:e>
                            <m:r>
                              <a:rPr lang="en-US" altLang="ja-JP" sz="2400" b="0" i="1" smtClean="0">
                                <a:latin typeface="Cambria Math" panose="02040503050406030204" pitchFamily="18" charset="0"/>
                                <a:ea typeface="游明朝" panose="02020400000000000000" pitchFamily="18" charset="-128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ja-JP" sz="2400" i="1">
                                <a:latin typeface="Cambria Math" panose="02040503050406030204" pitchFamily="18" charset="0"/>
                                <a:ea typeface="游明朝" panose="02020400000000000000" pitchFamily="18" charset="-128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altLang="ja-JP" sz="2400" dirty="0">
                  <a:latin typeface="游明朝" panose="02020400000000000000" pitchFamily="18" charset="-128"/>
                  <a:ea typeface="游明朝" panose="02020400000000000000" pitchFamily="18" charset="-128"/>
                </a:endParaRPr>
              </a:p>
              <a:p>
                <a:pPr marL="0" indent="0">
                  <a:buNone/>
                </a:pPr>
                <a:endParaRPr lang="en-US" altLang="ja-JP" sz="2400" dirty="0">
                  <a:latin typeface="游明朝" panose="02020400000000000000" pitchFamily="18" charset="-128"/>
                  <a:ea typeface="游明朝" panose="02020400000000000000" pitchFamily="18" charset="-128"/>
                </a:endParaRPr>
              </a:p>
              <a:p>
                <a:pPr marL="0" indent="0">
                  <a:buNone/>
                </a:pPr>
                <a:r>
                  <a:rPr lang="ja-JP" altLang="en-US" sz="2400" dirty="0">
                    <a:latin typeface="游明朝" panose="02020400000000000000" pitchFamily="18" charset="-128"/>
                    <a:ea typeface="游明朝" panose="02020400000000000000" pitchFamily="18" charset="-128"/>
                  </a:rPr>
                  <a:t>・楕円型</a:t>
                </a:r>
                <a14:m>
                  <m:oMath xmlns:m="http://schemas.openxmlformats.org/officeDocument/2006/math">
                    <m:r>
                      <a:rPr lang="ja-JP" altLang="en-US" sz="2400" i="1" dirty="0" smtClean="0">
                        <a:latin typeface="Cambria Math" panose="02040503050406030204" pitchFamily="18" charset="0"/>
                        <a:ea typeface="游明朝" panose="02020400000000000000" pitchFamily="18" charset="-128"/>
                      </a:rPr>
                      <m:t>：</m:t>
                    </m:r>
                    <m:sSup>
                      <m:sSupPr>
                        <m:ctrlPr>
                          <a:rPr lang="en-US" altLang="ja-JP" sz="2400" i="1">
                            <a:latin typeface="Cambria Math" panose="02040503050406030204" pitchFamily="18" charset="0"/>
                            <a:ea typeface="游明朝" panose="02020400000000000000" pitchFamily="18" charset="-128"/>
                          </a:rPr>
                        </m:ctrlPr>
                      </m:sSupPr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  <a:ea typeface="游明朝" panose="02020400000000000000" pitchFamily="18" charset="-128"/>
                          </a:rPr>
                          <m:t>𝐵</m:t>
                        </m:r>
                      </m:e>
                      <m:sup>
                        <m:r>
                          <a:rPr lang="en-US" altLang="ja-JP" sz="2400" i="1">
                            <a:latin typeface="Cambria Math" panose="02040503050406030204" pitchFamily="18" charset="0"/>
                            <a:ea typeface="游明朝" panose="02020400000000000000" pitchFamily="18" charset="-128"/>
                          </a:rPr>
                          <m:t>2</m:t>
                        </m:r>
                      </m:sup>
                    </m:sSup>
                    <m:r>
                      <a:rPr lang="en-US" altLang="ja-JP" sz="2400" i="1">
                        <a:latin typeface="Cambria Math" panose="02040503050406030204" pitchFamily="18" charset="0"/>
                        <a:ea typeface="游明朝" panose="02020400000000000000" pitchFamily="18" charset="-128"/>
                      </a:rPr>
                      <m:t>−</m:t>
                    </m:r>
                    <m:r>
                      <a:rPr lang="en-US" altLang="ja-JP" sz="2400" i="1">
                        <a:latin typeface="Cambria Math" panose="02040503050406030204" pitchFamily="18" charset="0"/>
                        <a:ea typeface="游明朝" panose="02020400000000000000" pitchFamily="18" charset="-128"/>
                      </a:rPr>
                      <m:t>𝐴𝐶</m:t>
                    </m:r>
                    <m:r>
                      <a:rPr lang="en-US" altLang="ja-JP" sz="2400" b="0" i="1" smtClean="0">
                        <a:latin typeface="Cambria Math" panose="02040503050406030204" pitchFamily="18" charset="0"/>
                        <a:ea typeface="游明朝" panose="02020400000000000000" pitchFamily="18" charset="-128"/>
                      </a:rPr>
                      <m:t>&lt;</m:t>
                    </m:r>
                    <m:r>
                      <a:rPr lang="en-US" altLang="ja-JP" sz="2400" i="1">
                        <a:latin typeface="Cambria Math" panose="02040503050406030204" pitchFamily="18" charset="0"/>
                        <a:ea typeface="游明朝" panose="02020400000000000000" pitchFamily="18" charset="-128"/>
                      </a:rPr>
                      <m:t>0</m:t>
                    </m:r>
                  </m:oMath>
                </a14:m>
                <a:r>
                  <a:rPr lang="en-US" altLang="ja-JP" sz="2400" dirty="0">
                    <a:latin typeface="游明朝" panose="02020400000000000000" pitchFamily="18" charset="-128"/>
                    <a:ea typeface="游明朝" panose="02020400000000000000" pitchFamily="18" charset="-128"/>
                  </a:rPr>
                  <a:t>	</a:t>
                </a:r>
                <a:r>
                  <a:rPr lang="ja-JP" altLang="en-US" sz="2400" dirty="0">
                    <a:latin typeface="游明朝" panose="02020400000000000000" pitchFamily="18" charset="-128"/>
                    <a:ea typeface="游明朝" panose="02020400000000000000" pitchFamily="18" charset="-128"/>
                  </a:rPr>
                  <a:t>例：ポアソン方程式　</a:t>
                </a:r>
                <a:r>
                  <a:rPr lang="en-US" altLang="ja-JP" sz="2400" dirty="0">
                    <a:ea typeface="游明朝" panose="02020400000000000000" pitchFamily="18" charset="-128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ja-JP" sz="2400" i="1">
                            <a:latin typeface="Cambria Math" panose="02040503050406030204" pitchFamily="18" charset="0"/>
                            <a:ea typeface="游明朝" panose="02020400000000000000" pitchFamily="18" charset="-128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  <a:ea typeface="游明朝" panose="02020400000000000000" pitchFamily="18" charset="-128"/>
                              </a:rPr>
                            </m:ctrlPr>
                          </m:sSupPr>
                          <m:e>
                            <m:r>
                              <a:rPr lang="en-US" altLang="ja-JP" sz="2400" i="1">
                                <a:latin typeface="Cambria Math" panose="02040503050406030204" pitchFamily="18" charset="0"/>
                                <a:ea typeface="游明朝" panose="02020400000000000000" pitchFamily="18" charset="-128"/>
                              </a:rPr>
                              <m:t>𝜕</m:t>
                            </m:r>
                          </m:e>
                          <m:sup>
                            <m:r>
                              <a:rPr lang="en-US" altLang="ja-JP" sz="2400" i="1">
                                <a:latin typeface="Cambria Math" panose="02040503050406030204" pitchFamily="18" charset="0"/>
                                <a:ea typeface="游明朝" panose="02020400000000000000" pitchFamily="18" charset="-128"/>
                              </a:rPr>
                              <m:t>2</m:t>
                            </m:r>
                          </m:sup>
                        </m:sSup>
                        <m:r>
                          <a:rPr lang="en-US" altLang="ja-JP" sz="2400" i="1">
                            <a:latin typeface="Cambria Math" panose="02040503050406030204" pitchFamily="18" charset="0"/>
                            <a:ea typeface="游明朝" panose="02020400000000000000" pitchFamily="18" charset="-128"/>
                          </a:rPr>
                          <m:t>𝜙</m:t>
                        </m:r>
                      </m:num>
                      <m:den>
                        <m:r>
                          <a:rPr lang="en-US" altLang="ja-JP" sz="2400" i="1">
                            <a:latin typeface="Cambria Math" panose="02040503050406030204" pitchFamily="18" charset="0"/>
                            <a:ea typeface="游明朝" panose="02020400000000000000" pitchFamily="18" charset="-128"/>
                          </a:rPr>
                          <m:t>𝜕</m:t>
                        </m:r>
                        <m:sSup>
                          <m:sSup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  <a:ea typeface="游明朝" panose="02020400000000000000" pitchFamily="18" charset="-128"/>
                              </a:rPr>
                            </m:ctrlPr>
                          </m:sSupPr>
                          <m:e>
                            <m:r>
                              <a:rPr lang="en-US" altLang="ja-JP" sz="2400" i="1">
                                <a:latin typeface="Cambria Math" panose="02040503050406030204" pitchFamily="18" charset="0"/>
                                <a:ea typeface="游明朝" panose="02020400000000000000" pitchFamily="18" charset="-128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ja-JP" sz="2400" i="1">
                                <a:latin typeface="Cambria Math" panose="02040503050406030204" pitchFamily="18" charset="0"/>
                                <a:ea typeface="游明朝" panose="02020400000000000000" pitchFamily="18" charset="-128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altLang="ja-JP" sz="2400" b="0" i="1" smtClean="0">
                        <a:latin typeface="Cambria Math" panose="02040503050406030204" pitchFamily="18" charset="0"/>
                        <a:ea typeface="游明朝" panose="02020400000000000000" pitchFamily="18" charset="-128"/>
                      </a:rPr>
                      <m:t>=</m:t>
                    </m:r>
                    <m:r>
                      <a:rPr lang="en-US" altLang="ja-JP" sz="2400" b="0" i="1" smtClean="0">
                        <a:latin typeface="Cambria Math" panose="02040503050406030204" pitchFamily="18" charset="0"/>
                        <a:ea typeface="游明朝" panose="02020400000000000000" pitchFamily="18" charset="-128"/>
                      </a:rPr>
                      <m:t>𝑝</m:t>
                    </m:r>
                  </m:oMath>
                </a14:m>
                <a:endParaRPr lang="en-US" altLang="ja-JP" sz="2400" dirty="0">
                  <a:latin typeface="游明朝" panose="02020400000000000000" pitchFamily="18" charset="-128"/>
                  <a:ea typeface="游明朝" panose="02020400000000000000" pitchFamily="18" charset="-128"/>
                </a:endParaRPr>
              </a:p>
              <a:p>
                <a:pPr marL="0" indent="0">
                  <a:buNone/>
                </a:pPr>
                <a:endParaRPr lang="en-US" altLang="ja-JP" sz="2400" dirty="0">
                  <a:latin typeface="游明朝" panose="02020400000000000000" pitchFamily="18" charset="-128"/>
                  <a:ea typeface="游明朝" panose="02020400000000000000" pitchFamily="18" charset="-128"/>
                </a:endParaRPr>
              </a:p>
            </p:txBody>
          </p:sp>
        </mc:Choice>
        <mc:Fallback xmlns="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E28381EC-519A-4A56-A509-7063CC47E79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28" t="-294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23ACA39E-2829-473E-8FBF-61A17625B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78BB1-6FD2-4067-B326-8DA54485A403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481374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D938D83A-B343-45FE-861D-222215CC4A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785" y="3053166"/>
            <a:ext cx="5073112" cy="3804834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7D7AB2CF-2498-44DF-8F2F-F67B1854D4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3093" y="3053166"/>
            <a:ext cx="5073112" cy="3804834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1CF0FE2F-521F-43C4-A4FA-9806ED3AA9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2.1	</a:t>
            </a:r>
            <a:r>
              <a:rPr kumimoji="1" lang="ja-JP" altLang="en-US" dirty="0"/>
              <a:t>放物型方程式の数値解法（</a:t>
            </a:r>
            <a:r>
              <a:rPr kumimoji="1" lang="en-US" altLang="ja-JP" dirty="0"/>
              <a:t>1/2</a:t>
            </a:r>
            <a:r>
              <a:rPr kumimoji="1" lang="ja-JP" altLang="en-US" dirty="0"/>
              <a:t>）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E28381EC-519A-4A56-A509-7063CC47E79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altLang="ja-JP" sz="2400" i="1" smtClean="0">
                            <a:latin typeface="Cambria Math" panose="02040503050406030204" pitchFamily="18" charset="0"/>
                            <a:ea typeface="游明朝" panose="02020400000000000000" pitchFamily="18" charset="-128"/>
                          </a:rPr>
                        </m:ctrlPr>
                      </m:fPr>
                      <m:num>
                        <m:r>
                          <a:rPr lang="en-US" altLang="ja-JP" sz="2400" i="1">
                            <a:latin typeface="Cambria Math" panose="02040503050406030204" pitchFamily="18" charset="0"/>
                            <a:ea typeface="游明朝" panose="02020400000000000000" pitchFamily="18" charset="-128"/>
                          </a:rPr>
                          <m:t>𝜕𝜙</m:t>
                        </m:r>
                      </m:num>
                      <m:den>
                        <m:r>
                          <a:rPr lang="en-US" altLang="ja-JP" sz="2400" i="1">
                            <a:latin typeface="Cambria Math" panose="02040503050406030204" pitchFamily="18" charset="0"/>
                            <a:ea typeface="游明朝" panose="02020400000000000000" pitchFamily="18" charset="-128"/>
                          </a:rPr>
                          <m:t>𝜕</m:t>
                        </m:r>
                        <m:r>
                          <a:rPr lang="en-US" altLang="ja-JP" sz="2400" i="1">
                            <a:latin typeface="Cambria Math" panose="02040503050406030204" pitchFamily="18" charset="0"/>
                            <a:ea typeface="游明朝" panose="02020400000000000000" pitchFamily="18" charset="-128"/>
                          </a:rPr>
                          <m:t>𝑡</m:t>
                        </m:r>
                      </m:den>
                    </m:f>
                    <m:r>
                      <a:rPr lang="en-US" altLang="ja-JP" sz="2400" i="1">
                        <a:latin typeface="Cambria Math" panose="02040503050406030204" pitchFamily="18" charset="0"/>
                        <a:ea typeface="游明朝" panose="02020400000000000000" pitchFamily="18" charset="-128"/>
                      </a:rPr>
                      <m:t>=</m:t>
                    </m:r>
                    <m:r>
                      <a:rPr lang="en-US" altLang="ja-JP" sz="2400" i="1">
                        <a:latin typeface="Cambria Math" panose="02040503050406030204" pitchFamily="18" charset="0"/>
                        <a:ea typeface="游明朝" panose="02020400000000000000" pitchFamily="18" charset="-128"/>
                      </a:rPr>
                      <m:t>𝑘</m:t>
                    </m:r>
                    <m:f>
                      <m:fPr>
                        <m:ctrlPr>
                          <a:rPr lang="en-US" altLang="ja-JP" sz="2400" i="1">
                            <a:latin typeface="Cambria Math" panose="02040503050406030204" pitchFamily="18" charset="0"/>
                            <a:ea typeface="游明朝" panose="02020400000000000000" pitchFamily="18" charset="-128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  <a:ea typeface="游明朝" panose="02020400000000000000" pitchFamily="18" charset="-128"/>
                              </a:rPr>
                            </m:ctrlPr>
                          </m:sSupPr>
                          <m:e>
                            <m:r>
                              <a:rPr lang="en-US" altLang="ja-JP" sz="2400" i="1">
                                <a:latin typeface="Cambria Math" panose="02040503050406030204" pitchFamily="18" charset="0"/>
                                <a:ea typeface="游明朝" panose="02020400000000000000" pitchFamily="18" charset="-128"/>
                              </a:rPr>
                              <m:t>𝜕</m:t>
                            </m:r>
                          </m:e>
                          <m:sup>
                            <m:r>
                              <a:rPr lang="en-US" altLang="ja-JP" sz="2400" i="1">
                                <a:latin typeface="Cambria Math" panose="02040503050406030204" pitchFamily="18" charset="0"/>
                                <a:ea typeface="游明朝" panose="02020400000000000000" pitchFamily="18" charset="-128"/>
                              </a:rPr>
                              <m:t>2</m:t>
                            </m:r>
                          </m:sup>
                        </m:sSup>
                        <m:r>
                          <a:rPr lang="en-US" altLang="ja-JP" sz="2400" i="1">
                            <a:latin typeface="Cambria Math" panose="02040503050406030204" pitchFamily="18" charset="0"/>
                            <a:ea typeface="游明朝" panose="02020400000000000000" pitchFamily="18" charset="-128"/>
                          </a:rPr>
                          <m:t>𝜙</m:t>
                        </m:r>
                      </m:num>
                      <m:den>
                        <m:r>
                          <a:rPr lang="en-US" altLang="ja-JP" sz="2400" i="1">
                            <a:latin typeface="Cambria Math" panose="02040503050406030204" pitchFamily="18" charset="0"/>
                            <a:ea typeface="游明朝" panose="02020400000000000000" pitchFamily="18" charset="-128"/>
                          </a:rPr>
                          <m:t>𝜕</m:t>
                        </m:r>
                        <m:sSup>
                          <m:sSup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  <a:ea typeface="游明朝" panose="02020400000000000000" pitchFamily="18" charset="-128"/>
                              </a:rPr>
                            </m:ctrlPr>
                          </m:sSupPr>
                          <m:e>
                            <m:r>
                              <a:rPr lang="en-US" altLang="ja-JP" sz="2400" i="1">
                                <a:latin typeface="Cambria Math" panose="02040503050406030204" pitchFamily="18" charset="0"/>
                                <a:ea typeface="游明朝" panose="02020400000000000000" pitchFamily="18" charset="-128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ja-JP" sz="2400" i="1">
                                <a:latin typeface="Cambria Math" panose="02040503050406030204" pitchFamily="18" charset="0"/>
                                <a:ea typeface="游明朝" panose="02020400000000000000" pitchFamily="18" charset="-128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altLang="ja-JP" sz="2400" dirty="0">
                    <a:latin typeface="游明朝" panose="02020400000000000000" pitchFamily="18" charset="-128"/>
                    <a:ea typeface="游明朝" panose="02020400000000000000" pitchFamily="18" charset="-128"/>
                  </a:rPr>
                  <a:t>	</a:t>
                </a:r>
                <a:r>
                  <a:rPr lang="ja-JP" altLang="en-US" sz="2400" dirty="0">
                    <a:latin typeface="游明朝" panose="02020400000000000000" pitchFamily="18" charset="-128"/>
                    <a:ea typeface="游明朝" panose="02020400000000000000" pitchFamily="18" charset="-128"/>
                  </a:rPr>
                  <a:t>拡散　→　等方性・両側の情報が必要</a:t>
                </a:r>
                <a:endParaRPr lang="en-US" altLang="ja-JP" sz="2400" dirty="0">
                  <a:latin typeface="游明朝" panose="02020400000000000000" pitchFamily="18" charset="-128"/>
                  <a:ea typeface="游明朝" panose="02020400000000000000" pitchFamily="18" charset="-128"/>
                </a:endParaRPr>
              </a:p>
              <a:p>
                <a:pPr marL="0" indent="0">
                  <a:buNone/>
                </a:pPr>
                <a:r>
                  <a:rPr lang="ja-JP" altLang="en-US" sz="2400" dirty="0">
                    <a:latin typeface="游明朝" panose="02020400000000000000" pitchFamily="18" charset="-128"/>
                    <a:ea typeface="游明朝" panose="02020400000000000000" pitchFamily="18" charset="-128"/>
                  </a:rPr>
                  <a:t>〇　中心差分：</a:t>
                </a:r>
                <a:r>
                  <a:rPr lang="en-US" altLang="ja-JP" sz="2400" dirty="0">
                    <a:ea typeface="游明朝" panose="02020400000000000000" pitchFamily="18" charset="-128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ja-JP" sz="2400" i="1">
                            <a:latin typeface="Cambria Math" panose="02040503050406030204" pitchFamily="18" charset="0"/>
                            <a:ea typeface="游明朝" panose="02020400000000000000" pitchFamily="18" charset="-128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  <a:ea typeface="游明朝" panose="02020400000000000000" pitchFamily="18" charset="-128"/>
                              </a:rPr>
                            </m:ctrlPr>
                          </m:sSupPr>
                          <m:e>
                            <m:r>
                              <a:rPr lang="en-US" altLang="ja-JP" sz="2400" i="1">
                                <a:latin typeface="Cambria Math" panose="02040503050406030204" pitchFamily="18" charset="0"/>
                                <a:ea typeface="游明朝" panose="02020400000000000000" pitchFamily="18" charset="-128"/>
                              </a:rPr>
                              <m:t>𝜕</m:t>
                            </m:r>
                          </m:e>
                          <m:sup>
                            <m:r>
                              <a:rPr lang="en-US" altLang="ja-JP" sz="2400" i="1">
                                <a:latin typeface="Cambria Math" panose="02040503050406030204" pitchFamily="18" charset="0"/>
                                <a:ea typeface="游明朝" panose="02020400000000000000" pitchFamily="18" charset="-128"/>
                              </a:rPr>
                              <m:t>2</m:t>
                            </m:r>
                          </m:sup>
                        </m:sSup>
                        <m:r>
                          <a:rPr lang="en-US" altLang="ja-JP" sz="2400" i="1">
                            <a:latin typeface="Cambria Math" panose="02040503050406030204" pitchFamily="18" charset="0"/>
                            <a:ea typeface="游明朝" panose="02020400000000000000" pitchFamily="18" charset="-128"/>
                          </a:rPr>
                          <m:t>𝜙</m:t>
                        </m:r>
                      </m:num>
                      <m:den>
                        <m:r>
                          <a:rPr lang="en-US" altLang="ja-JP" sz="2400" i="1">
                            <a:latin typeface="Cambria Math" panose="02040503050406030204" pitchFamily="18" charset="0"/>
                            <a:ea typeface="游明朝" panose="02020400000000000000" pitchFamily="18" charset="-128"/>
                          </a:rPr>
                          <m:t>𝜕</m:t>
                        </m:r>
                        <m:sSup>
                          <m:sSup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  <a:ea typeface="游明朝" panose="02020400000000000000" pitchFamily="18" charset="-128"/>
                              </a:rPr>
                            </m:ctrlPr>
                          </m:sSupPr>
                          <m:e>
                            <m:r>
                              <a:rPr lang="en-US" altLang="ja-JP" sz="2400" i="1">
                                <a:latin typeface="Cambria Math" panose="02040503050406030204" pitchFamily="18" charset="0"/>
                                <a:ea typeface="游明朝" panose="02020400000000000000" pitchFamily="18" charset="-128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ja-JP" sz="2400" i="1">
                                <a:latin typeface="Cambria Math" panose="02040503050406030204" pitchFamily="18" charset="0"/>
                                <a:ea typeface="游明朝" panose="02020400000000000000" pitchFamily="18" charset="-128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altLang="ja-JP" sz="2400" b="0" i="1" smtClean="0">
                        <a:latin typeface="Cambria Math" panose="02040503050406030204" pitchFamily="18" charset="0"/>
                        <a:ea typeface="游明朝" panose="02020400000000000000" pitchFamily="18" charset="-128"/>
                      </a:rPr>
                      <m:t>=</m:t>
                    </m:r>
                    <m:f>
                      <m:fPr>
                        <m:ctrlPr>
                          <a:rPr lang="en-US" altLang="ja-JP" sz="2400" i="1">
                            <a:latin typeface="Cambria Math" panose="02040503050406030204" pitchFamily="18" charset="0"/>
                            <a:ea typeface="游明朝" panose="02020400000000000000" pitchFamily="18" charset="-128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  <a:ea typeface="游明朝" panose="02020400000000000000" pitchFamily="18" charset="-128"/>
                              </a:rPr>
                            </m:ctrlPr>
                          </m:sSubSupPr>
                          <m:e>
                            <m:r>
                              <a:rPr lang="en-US" altLang="ja-JP" sz="2400" i="1">
                                <a:latin typeface="Cambria Math" panose="02040503050406030204" pitchFamily="18" charset="0"/>
                                <a:ea typeface="游明朝" panose="02020400000000000000" pitchFamily="18" charset="-128"/>
                              </a:rPr>
                              <m:t>𝜙</m:t>
                            </m:r>
                          </m:e>
                          <m:sub>
                            <m:r>
                              <a:rPr lang="en-US" altLang="ja-JP" sz="2400" i="1">
                                <a:latin typeface="Cambria Math" panose="02040503050406030204" pitchFamily="18" charset="0"/>
                                <a:ea typeface="游明朝" panose="02020400000000000000" pitchFamily="18" charset="-128"/>
                              </a:rPr>
                              <m:t>𝑖</m:t>
                            </m:r>
                            <m:r>
                              <a:rPr lang="en-US" altLang="ja-JP" sz="2400" i="1">
                                <a:latin typeface="Cambria Math" panose="02040503050406030204" pitchFamily="18" charset="0"/>
                                <a:ea typeface="游明朝" panose="02020400000000000000" pitchFamily="18" charset="-128"/>
                              </a:rPr>
                              <m:t>+1</m:t>
                            </m:r>
                          </m:sub>
                          <m:sup>
                            <m:r>
                              <a:rPr lang="en-US" altLang="ja-JP" sz="2400" i="1">
                                <a:latin typeface="Cambria Math" panose="02040503050406030204" pitchFamily="18" charset="0"/>
                                <a:ea typeface="游明朝" panose="02020400000000000000" pitchFamily="18" charset="-128"/>
                              </a:rPr>
                              <m:t>𝑛</m:t>
                            </m:r>
                          </m:sup>
                        </m:sSubSup>
                        <m:r>
                          <a:rPr lang="en-US" altLang="ja-JP" sz="2400" i="1">
                            <a:latin typeface="Cambria Math" panose="02040503050406030204" pitchFamily="18" charset="0"/>
                            <a:ea typeface="游明朝" panose="02020400000000000000" pitchFamily="18" charset="-128"/>
                          </a:rPr>
                          <m:t>−</m:t>
                        </m:r>
                        <m:sSubSup>
                          <m:sSubSup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  <a:ea typeface="游明朝" panose="02020400000000000000" pitchFamily="18" charset="-128"/>
                              </a:rPr>
                            </m:ctrlPr>
                          </m:sSubSupPr>
                          <m:e>
                            <m:r>
                              <a:rPr lang="en-US" altLang="ja-JP" sz="2400" i="1">
                                <a:latin typeface="Cambria Math" panose="02040503050406030204" pitchFamily="18" charset="0"/>
                                <a:ea typeface="游明朝" panose="02020400000000000000" pitchFamily="18" charset="-128"/>
                              </a:rPr>
                              <m:t>2</m:t>
                            </m:r>
                            <m:r>
                              <a:rPr lang="en-US" altLang="ja-JP" sz="2400" i="1">
                                <a:latin typeface="Cambria Math" panose="02040503050406030204" pitchFamily="18" charset="0"/>
                                <a:ea typeface="游明朝" panose="02020400000000000000" pitchFamily="18" charset="-128"/>
                              </a:rPr>
                              <m:t>𝜙</m:t>
                            </m:r>
                          </m:e>
                          <m:sub>
                            <m:r>
                              <a:rPr lang="en-US" altLang="ja-JP" sz="2400" i="1">
                                <a:latin typeface="Cambria Math" panose="02040503050406030204" pitchFamily="18" charset="0"/>
                                <a:ea typeface="游明朝" panose="02020400000000000000" pitchFamily="18" charset="-128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ja-JP" sz="2400" i="1">
                                <a:latin typeface="Cambria Math" panose="02040503050406030204" pitchFamily="18" charset="0"/>
                                <a:ea typeface="游明朝" panose="02020400000000000000" pitchFamily="18" charset="-128"/>
                              </a:rPr>
                              <m:t>𝑛</m:t>
                            </m:r>
                          </m:sup>
                        </m:sSubSup>
                        <m:r>
                          <a:rPr lang="en-US" altLang="ja-JP" sz="2400" i="1">
                            <a:latin typeface="Cambria Math" panose="02040503050406030204" pitchFamily="18" charset="0"/>
                            <a:ea typeface="游明朝" panose="02020400000000000000" pitchFamily="18" charset="-128"/>
                          </a:rPr>
                          <m:t>+</m:t>
                        </m:r>
                        <m:sSubSup>
                          <m:sSubSup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  <a:ea typeface="游明朝" panose="02020400000000000000" pitchFamily="18" charset="-128"/>
                              </a:rPr>
                            </m:ctrlPr>
                          </m:sSubSupPr>
                          <m:e>
                            <m:r>
                              <a:rPr lang="en-US" altLang="ja-JP" sz="2400" i="1">
                                <a:latin typeface="Cambria Math" panose="02040503050406030204" pitchFamily="18" charset="0"/>
                                <a:ea typeface="游明朝" panose="02020400000000000000" pitchFamily="18" charset="-128"/>
                              </a:rPr>
                              <m:t>𝜙</m:t>
                            </m:r>
                          </m:e>
                          <m:sub>
                            <m:r>
                              <a:rPr lang="en-US" altLang="ja-JP" sz="2400" i="1">
                                <a:latin typeface="Cambria Math" panose="02040503050406030204" pitchFamily="18" charset="0"/>
                                <a:ea typeface="游明朝" panose="02020400000000000000" pitchFamily="18" charset="-128"/>
                              </a:rPr>
                              <m:t>𝑖</m:t>
                            </m:r>
                            <m:r>
                              <a:rPr lang="en-US" altLang="ja-JP" sz="2400" i="1">
                                <a:latin typeface="Cambria Math" panose="02040503050406030204" pitchFamily="18" charset="0"/>
                                <a:ea typeface="游明朝" panose="02020400000000000000" pitchFamily="18" charset="-128"/>
                              </a:rPr>
                              <m:t>−1</m:t>
                            </m:r>
                          </m:sub>
                          <m:sup>
                            <m:r>
                              <a:rPr lang="en-US" altLang="ja-JP" sz="2400" i="1">
                                <a:latin typeface="Cambria Math" panose="02040503050406030204" pitchFamily="18" charset="0"/>
                                <a:ea typeface="游明朝" panose="02020400000000000000" pitchFamily="18" charset="-128"/>
                              </a:rPr>
                              <m:t>𝑛</m:t>
                            </m:r>
                          </m:sup>
                        </m:sSubSup>
                      </m:num>
                      <m:den>
                        <m:r>
                          <a:rPr lang="en-US" altLang="ja-JP" sz="2400" i="1">
                            <a:latin typeface="Cambria Math" panose="02040503050406030204" pitchFamily="18" charset="0"/>
                            <a:ea typeface="游明朝" panose="02020400000000000000" pitchFamily="18" charset="-128"/>
                          </a:rPr>
                          <m:t>∆</m:t>
                        </m:r>
                        <m:sSup>
                          <m:sSupPr>
                            <m:ctrlPr>
                              <a:rPr lang="en-US" altLang="ja-JP" sz="2400" b="0" i="1" smtClean="0">
                                <a:latin typeface="Cambria Math" panose="02040503050406030204" pitchFamily="18" charset="0"/>
                                <a:ea typeface="游明朝" panose="02020400000000000000" pitchFamily="18" charset="-128"/>
                              </a:rPr>
                            </m:ctrlPr>
                          </m:sSupPr>
                          <m:e>
                            <m:r>
                              <a:rPr lang="en-US" altLang="ja-JP" sz="2400" i="1">
                                <a:latin typeface="Cambria Math" panose="02040503050406030204" pitchFamily="18" charset="0"/>
                                <a:ea typeface="游明朝" panose="02020400000000000000" pitchFamily="18" charset="-128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ja-JP" sz="2400" b="0" i="1" smtClean="0">
                                <a:latin typeface="Cambria Math" panose="02040503050406030204" pitchFamily="18" charset="0"/>
                                <a:ea typeface="游明朝" panose="02020400000000000000" pitchFamily="18" charset="-128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ja-JP" altLang="en-US" sz="2400" dirty="0">
                    <a:latin typeface="游明朝" panose="02020400000000000000" pitchFamily="18" charset="-128"/>
                    <a:ea typeface="游明朝" panose="02020400000000000000" pitchFamily="18" charset="-128"/>
                  </a:rPr>
                  <a:t>　</a:t>
                </a:r>
                <a:r>
                  <a:rPr lang="en-US" altLang="ja-JP" sz="2400" dirty="0">
                    <a:latin typeface="游明朝" panose="02020400000000000000" pitchFamily="18" charset="-128"/>
                    <a:ea typeface="游明朝" panose="02020400000000000000" pitchFamily="18" charset="-128"/>
                  </a:rPr>
                  <a:t>	×</a:t>
                </a:r>
                <a:r>
                  <a:rPr lang="ja-JP" altLang="en-US" sz="2400" dirty="0">
                    <a:latin typeface="游明朝" panose="02020400000000000000" pitchFamily="18" charset="-128"/>
                    <a:ea typeface="游明朝" panose="02020400000000000000" pitchFamily="18" charset="-128"/>
                  </a:rPr>
                  <a:t>　片側差分：</a:t>
                </a:r>
                <a:r>
                  <a:rPr lang="en-US" altLang="ja-JP" sz="2400" dirty="0">
                    <a:ea typeface="游明朝" panose="02020400000000000000" pitchFamily="18" charset="-128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ja-JP" sz="2400" i="1">
                            <a:latin typeface="Cambria Math" panose="02040503050406030204" pitchFamily="18" charset="0"/>
                            <a:ea typeface="游明朝" panose="02020400000000000000" pitchFamily="18" charset="-128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  <a:ea typeface="游明朝" panose="02020400000000000000" pitchFamily="18" charset="-128"/>
                              </a:rPr>
                            </m:ctrlPr>
                          </m:sSupPr>
                          <m:e>
                            <m:r>
                              <a:rPr lang="en-US" altLang="ja-JP" sz="2400" i="1">
                                <a:latin typeface="Cambria Math" panose="02040503050406030204" pitchFamily="18" charset="0"/>
                                <a:ea typeface="游明朝" panose="02020400000000000000" pitchFamily="18" charset="-128"/>
                              </a:rPr>
                              <m:t>𝜕</m:t>
                            </m:r>
                          </m:e>
                          <m:sup>
                            <m:r>
                              <a:rPr lang="en-US" altLang="ja-JP" sz="2400" i="1">
                                <a:latin typeface="Cambria Math" panose="02040503050406030204" pitchFamily="18" charset="0"/>
                                <a:ea typeface="游明朝" panose="02020400000000000000" pitchFamily="18" charset="-128"/>
                              </a:rPr>
                              <m:t>2</m:t>
                            </m:r>
                          </m:sup>
                        </m:sSup>
                        <m:r>
                          <a:rPr lang="en-US" altLang="ja-JP" sz="2400" i="1">
                            <a:latin typeface="Cambria Math" panose="02040503050406030204" pitchFamily="18" charset="0"/>
                            <a:ea typeface="游明朝" panose="02020400000000000000" pitchFamily="18" charset="-128"/>
                          </a:rPr>
                          <m:t>𝜙</m:t>
                        </m:r>
                      </m:num>
                      <m:den>
                        <m:r>
                          <a:rPr lang="en-US" altLang="ja-JP" sz="2400" i="1">
                            <a:latin typeface="Cambria Math" panose="02040503050406030204" pitchFamily="18" charset="0"/>
                            <a:ea typeface="游明朝" panose="02020400000000000000" pitchFamily="18" charset="-128"/>
                          </a:rPr>
                          <m:t>𝜕</m:t>
                        </m:r>
                        <m:sSup>
                          <m:sSup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  <a:ea typeface="游明朝" panose="02020400000000000000" pitchFamily="18" charset="-128"/>
                              </a:rPr>
                            </m:ctrlPr>
                          </m:sSupPr>
                          <m:e>
                            <m:r>
                              <a:rPr lang="en-US" altLang="ja-JP" sz="2400" i="1">
                                <a:latin typeface="Cambria Math" panose="02040503050406030204" pitchFamily="18" charset="0"/>
                                <a:ea typeface="游明朝" panose="02020400000000000000" pitchFamily="18" charset="-128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ja-JP" sz="2400" i="1">
                                <a:latin typeface="Cambria Math" panose="02040503050406030204" pitchFamily="18" charset="0"/>
                                <a:ea typeface="游明朝" panose="02020400000000000000" pitchFamily="18" charset="-128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altLang="ja-JP" sz="2400" b="0" i="1" smtClean="0">
                        <a:latin typeface="Cambria Math" panose="02040503050406030204" pitchFamily="18" charset="0"/>
                        <a:ea typeface="游明朝" panose="02020400000000000000" pitchFamily="18" charset="-128"/>
                      </a:rPr>
                      <m:t>=</m:t>
                    </m:r>
                    <m:f>
                      <m:fPr>
                        <m:ctrlPr>
                          <a:rPr lang="en-US" altLang="ja-JP" sz="2400" i="1">
                            <a:latin typeface="Cambria Math" panose="02040503050406030204" pitchFamily="18" charset="0"/>
                            <a:ea typeface="游明朝" panose="02020400000000000000" pitchFamily="18" charset="-128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  <a:ea typeface="游明朝" panose="02020400000000000000" pitchFamily="18" charset="-128"/>
                              </a:rPr>
                            </m:ctrlPr>
                          </m:sSubSupPr>
                          <m:e>
                            <m:r>
                              <a:rPr lang="en-US" altLang="ja-JP" sz="2400" i="1">
                                <a:latin typeface="Cambria Math" panose="02040503050406030204" pitchFamily="18" charset="0"/>
                                <a:ea typeface="游明朝" panose="02020400000000000000" pitchFamily="18" charset="-128"/>
                              </a:rPr>
                              <m:t>𝜙</m:t>
                            </m:r>
                          </m:e>
                          <m:sub>
                            <m:r>
                              <a:rPr lang="en-US" altLang="ja-JP" sz="2400" i="1">
                                <a:latin typeface="Cambria Math" panose="02040503050406030204" pitchFamily="18" charset="0"/>
                                <a:ea typeface="游明朝" panose="02020400000000000000" pitchFamily="18" charset="-128"/>
                              </a:rPr>
                              <m:t>𝑖</m:t>
                            </m:r>
                            <m:r>
                              <a:rPr lang="en-US" altLang="ja-JP" sz="2400" i="1">
                                <a:latin typeface="Cambria Math" panose="02040503050406030204" pitchFamily="18" charset="0"/>
                                <a:ea typeface="游明朝" panose="02020400000000000000" pitchFamily="18" charset="-128"/>
                              </a:rPr>
                              <m:t>+2</m:t>
                            </m:r>
                          </m:sub>
                          <m:sup>
                            <m:r>
                              <a:rPr lang="en-US" altLang="ja-JP" sz="2400" i="1">
                                <a:latin typeface="Cambria Math" panose="02040503050406030204" pitchFamily="18" charset="0"/>
                                <a:ea typeface="游明朝" panose="02020400000000000000" pitchFamily="18" charset="-128"/>
                              </a:rPr>
                              <m:t>𝑛</m:t>
                            </m:r>
                          </m:sup>
                        </m:sSubSup>
                        <m:r>
                          <a:rPr lang="en-US" altLang="ja-JP" sz="2400" i="1">
                            <a:latin typeface="Cambria Math" panose="02040503050406030204" pitchFamily="18" charset="0"/>
                            <a:ea typeface="游明朝" panose="02020400000000000000" pitchFamily="18" charset="-128"/>
                          </a:rPr>
                          <m:t>−</m:t>
                        </m:r>
                        <m:sSubSup>
                          <m:sSubSup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  <a:ea typeface="游明朝" panose="02020400000000000000" pitchFamily="18" charset="-128"/>
                              </a:rPr>
                            </m:ctrlPr>
                          </m:sSubSupPr>
                          <m:e>
                            <m:r>
                              <a:rPr lang="en-US" altLang="ja-JP" sz="2400" i="1">
                                <a:latin typeface="Cambria Math" panose="02040503050406030204" pitchFamily="18" charset="0"/>
                                <a:ea typeface="游明朝" panose="02020400000000000000" pitchFamily="18" charset="-128"/>
                              </a:rPr>
                              <m:t>2</m:t>
                            </m:r>
                            <m:r>
                              <a:rPr lang="en-US" altLang="ja-JP" sz="2400" i="1">
                                <a:latin typeface="Cambria Math" panose="02040503050406030204" pitchFamily="18" charset="0"/>
                                <a:ea typeface="游明朝" panose="02020400000000000000" pitchFamily="18" charset="-128"/>
                              </a:rPr>
                              <m:t>𝜙</m:t>
                            </m:r>
                          </m:e>
                          <m:sub>
                            <m:r>
                              <a:rPr lang="en-US" altLang="ja-JP" sz="2400" i="1">
                                <a:latin typeface="Cambria Math" panose="02040503050406030204" pitchFamily="18" charset="0"/>
                                <a:ea typeface="游明朝" panose="02020400000000000000" pitchFamily="18" charset="-128"/>
                              </a:rPr>
                              <m:t>𝑖</m:t>
                            </m:r>
                            <m:r>
                              <a:rPr lang="en-US" altLang="ja-JP" sz="2400" b="0" i="1" smtClean="0">
                                <a:latin typeface="Cambria Math" panose="02040503050406030204" pitchFamily="18" charset="0"/>
                                <a:ea typeface="游明朝" panose="02020400000000000000" pitchFamily="18" charset="-128"/>
                              </a:rPr>
                              <m:t>+1</m:t>
                            </m:r>
                          </m:sub>
                          <m:sup>
                            <m:r>
                              <a:rPr lang="en-US" altLang="ja-JP" sz="2400" i="1">
                                <a:latin typeface="Cambria Math" panose="02040503050406030204" pitchFamily="18" charset="0"/>
                                <a:ea typeface="游明朝" panose="02020400000000000000" pitchFamily="18" charset="-128"/>
                              </a:rPr>
                              <m:t>𝑛</m:t>
                            </m:r>
                          </m:sup>
                        </m:sSubSup>
                        <m:r>
                          <a:rPr lang="en-US" altLang="ja-JP" sz="2400" i="1">
                            <a:latin typeface="Cambria Math" panose="02040503050406030204" pitchFamily="18" charset="0"/>
                            <a:ea typeface="游明朝" panose="02020400000000000000" pitchFamily="18" charset="-128"/>
                          </a:rPr>
                          <m:t>+</m:t>
                        </m:r>
                        <m:sSubSup>
                          <m:sSubSup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  <a:ea typeface="游明朝" panose="02020400000000000000" pitchFamily="18" charset="-128"/>
                              </a:rPr>
                            </m:ctrlPr>
                          </m:sSubSupPr>
                          <m:e>
                            <m:r>
                              <a:rPr lang="en-US" altLang="ja-JP" sz="2400" i="1">
                                <a:latin typeface="Cambria Math" panose="02040503050406030204" pitchFamily="18" charset="0"/>
                                <a:ea typeface="游明朝" panose="02020400000000000000" pitchFamily="18" charset="-128"/>
                              </a:rPr>
                              <m:t>𝜙</m:t>
                            </m:r>
                          </m:e>
                          <m:sub>
                            <m:r>
                              <a:rPr lang="en-US" altLang="ja-JP" sz="2400" i="1">
                                <a:latin typeface="Cambria Math" panose="02040503050406030204" pitchFamily="18" charset="0"/>
                                <a:ea typeface="游明朝" panose="02020400000000000000" pitchFamily="18" charset="-128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ja-JP" sz="2400" i="1">
                                <a:latin typeface="Cambria Math" panose="02040503050406030204" pitchFamily="18" charset="0"/>
                                <a:ea typeface="游明朝" panose="02020400000000000000" pitchFamily="18" charset="-128"/>
                              </a:rPr>
                              <m:t>𝑛</m:t>
                            </m:r>
                          </m:sup>
                        </m:sSubSup>
                      </m:num>
                      <m:den>
                        <m:r>
                          <a:rPr lang="en-US" altLang="ja-JP" sz="2400" i="1">
                            <a:latin typeface="Cambria Math" panose="02040503050406030204" pitchFamily="18" charset="0"/>
                            <a:ea typeface="游明朝" panose="02020400000000000000" pitchFamily="18" charset="-128"/>
                          </a:rPr>
                          <m:t>∆</m:t>
                        </m:r>
                        <m:sSup>
                          <m:sSup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  <a:ea typeface="游明朝" panose="02020400000000000000" pitchFamily="18" charset="-128"/>
                              </a:rPr>
                            </m:ctrlPr>
                          </m:sSupPr>
                          <m:e>
                            <m:r>
                              <a:rPr lang="en-US" altLang="ja-JP" sz="2400" i="1">
                                <a:latin typeface="Cambria Math" panose="02040503050406030204" pitchFamily="18" charset="0"/>
                                <a:ea typeface="游明朝" panose="02020400000000000000" pitchFamily="18" charset="-128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ja-JP" sz="2400" i="1">
                                <a:latin typeface="Cambria Math" panose="02040503050406030204" pitchFamily="18" charset="0"/>
                                <a:ea typeface="游明朝" panose="02020400000000000000" pitchFamily="18" charset="-128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altLang="ja-JP" sz="2400" dirty="0">
                  <a:latin typeface="游明朝" panose="02020400000000000000" pitchFamily="18" charset="-128"/>
                  <a:ea typeface="游明朝" panose="02020400000000000000" pitchFamily="18" charset="-128"/>
                </a:endParaRPr>
              </a:p>
              <a:p>
                <a:pPr marL="0" indent="0">
                  <a:buNone/>
                </a:pPr>
                <a:endParaRPr lang="en-US" altLang="ja-JP" sz="2400" dirty="0">
                  <a:latin typeface="游明朝" panose="02020400000000000000" pitchFamily="18" charset="-128"/>
                  <a:ea typeface="游明朝" panose="02020400000000000000" pitchFamily="18" charset="-128"/>
                </a:endParaRPr>
              </a:p>
            </p:txBody>
          </p:sp>
        </mc:Choice>
        <mc:Fallback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E28381EC-519A-4A56-A509-7063CC47E79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5"/>
                <a:stretch>
                  <a:fillRect l="-92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23ACA39E-2829-473E-8FBF-61A17625B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78BB1-6FD2-4067-B326-8DA54485A403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55248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CF0FE2F-521F-43C4-A4FA-9806ED3AA9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2.1	</a:t>
            </a:r>
            <a:r>
              <a:rPr kumimoji="1" lang="ja-JP" altLang="en-US" dirty="0"/>
              <a:t>放物型方程式の数値</a:t>
            </a:r>
            <a:r>
              <a:rPr lang="ja-JP" altLang="en-US" dirty="0"/>
              <a:t>解法（</a:t>
            </a:r>
            <a:r>
              <a:rPr lang="en-US" altLang="ja-JP" dirty="0"/>
              <a:t>2/2</a:t>
            </a:r>
            <a:r>
              <a:rPr lang="ja-JP" altLang="en-US" dirty="0"/>
              <a:t>）</a:t>
            </a:r>
            <a:endParaRPr kumimoji="1" lang="ja-JP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E28381EC-519A-4A56-A509-7063CC47E79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ja-JP" altLang="en-US" sz="2400" dirty="0">
                    <a:latin typeface="游明朝" panose="02020400000000000000" pitchFamily="18" charset="-128"/>
                    <a:ea typeface="游明朝" panose="02020400000000000000" pitchFamily="18" charset="-128"/>
                  </a:rPr>
                  <a:t>数値的に安定</a:t>
                </a:r>
                <a:r>
                  <a:rPr lang="en-US" altLang="ja-JP" sz="2400" dirty="0">
                    <a:latin typeface="游明朝" panose="02020400000000000000" pitchFamily="18" charset="-128"/>
                    <a:ea typeface="游明朝" panose="02020400000000000000" pitchFamily="18" charset="-128"/>
                  </a:rPr>
                  <a:t>…</a:t>
                </a:r>
                <a:r>
                  <a:rPr lang="ja-JP" altLang="en-US" sz="2400" dirty="0">
                    <a:latin typeface="游明朝" panose="02020400000000000000" pitchFamily="18" charset="-128"/>
                    <a:ea typeface="游明朝" panose="02020400000000000000" pitchFamily="18" charset="-128"/>
                  </a:rPr>
                  <a:t>計算の誤差が時間とともに増大しない</a:t>
                </a:r>
                <a:endParaRPr lang="en-US" altLang="ja-JP" sz="2400" dirty="0">
                  <a:latin typeface="游明朝" panose="02020400000000000000" pitchFamily="18" charset="-128"/>
                  <a:ea typeface="游明朝" panose="02020400000000000000" pitchFamily="18" charset="-128"/>
                </a:endParaRPr>
              </a:p>
              <a:p>
                <a:pPr marL="0" indent="0">
                  <a:buNone/>
                </a:pPr>
                <a:endParaRPr lang="en-US" altLang="ja-JP" sz="2400" dirty="0">
                  <a:latin typeface="游明朝" panose="02020400000000000000" pitchFamily="18" charset="-128"/>
                  <a:ea typeface="游明朝" panose="02020400000000000000" pitchFamily="18" charset="-128"/>
                </a:endParaRPr>
              </a:p>
              <a:p>
                <a:pPr marL="0" indent="0">
                  <a:buNone/>
                </a:pPr>
                <a:r>
                  <a:rPr lang="en-US" altLang="ja-JP" sz="2400" dirty="0">
                    <a:latin typeface="游明朝" panose="02020400000000000000" pitchFamily="18" charset="-128"/>
                    <a:ea typeface="游明朝" panose="02020400000000000000" pitchFamily="18" charset="-128"/>
                  </a:rPr>
                  <a:t>Von Neumann</a:t>
                </a:r>
                <a:r>
                  <a:rPr lang="ja-JP" altLang="en-US" sz="2400" dirty="0">
                    <a:latin typeface="游明朝" panose="02020400000000000000" pitchFamily="18" charset="-128"/>
                    <a:ea typeface="游明朝" panose="02020400000000000000" pitchFamily="18" charset="-128"/>
                  </a:rPr>
                  <a:t>の安定性解析</a:t>
                </a:r>
                <a:endParaRPr lang="en-US" altLang="ja-JP" sz="2400" dirty="0">
                  <a:ea typeface="游明朝" panose="02020400000000000000" pitchFamily="18" charset="-128"/>
                </a:endParaRPr>
              </a:p>
              <a:p>
                <a:pPr marL="0" indent="0">
                  <a:buNone/>
                </a:pPr>
                <a:r>
                  <a:rPr lang="ja-JP" altLang="en-US" sz="2400" dirty="0">
                    <a:ea typeface="游明朝" panose="02020400000000000000" pitchFamily="18" charset="-128"/>
                  </a:rPr>
                  <a:t>・厳密解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ja-JP" sz="2400" i="1" smtClean="0">
                            <a:latin typeface="Cambria Math" panose="02040503050406030204" pitchFamily="18" charset="0"/>
                            <a:ea typeface="游明朝" panose="02020400000000000000" pitchFamily="18" charset="-128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ja-JP" sz="2400" b="0" i="1" smtClean="0">
                                <a:latin typeface="Cambria Math" panose="02040503050406030204" pitchFamily="18" charset="0"/>
                                <a:ea typeface="游明朝" panose="02020400000000000000" pitchFamily="18" charset="-128"/>
                              </a:rPr>
                            </m:ctrlPr>
                          </m:sSubPr>
                          <m:e>
                            <m:r>
                              <a:rPr lang="en-US" altLang="ja-JP" sz="2400" b="0" i="1" smtClean="0">
                                <a:latin typeface="Cambria Math" panose="02040503050406030204" pitchFamily="18" charset="0"/>
                                <a:ea typeface="游明朝" panose="02020400000000000000" pitchFamily="18" charset="-128"/>
                              </a:rPr>
                              <m:t>𝜙</m:t>
                            </m:r>
                          </m:e>
                          <m:sub>
                            <m:r>
                              <a:rPr lang="en-US" altLang="ja-JP" sz="2400" b="0" i="1" smtClean="0">
                                <a:latin typeface="Cambria Math" panose="02040503050406030204" pitchFamily="18" charset="0"/>
                                <a:ea typeface="游明朝" panose="02020400000000000000" pitchFamily="18" charset="-128"/>
                              </a:rPr>
                              <m:t>𝑖</m:t>
                            </m:r>
                          </m:sub>
                        </m:sSub>
                      </m:e>
                    </m:acc>
                  </m:oMath>
                </a14:m>
                <a:r>
                  <a:rPr lang="ja-JP" altLang="en-US" sz="2400" dirty="0">
                    <a:latin typeface="游明朝" panose="02020400000000000000" pitchFamily="18" charset="-128"/>
                    <a:ea typeface="游明朝" panose="02020400000000000000" pitchFamily="18" charset="-128"/>
                  </a:rPr>
                  <a:t>，数値解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  <a:ea typeface="游明朝" panose="02020400000000000000" pitchFamily="18" charset="-128"/>
                          </a:rPr>
                        </m:ctrlPr>
                      </m:sSubPr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  <a:ea typeface="游明朝" panose="02020400000000000000" pitchFamily="18" charset="-128"/>
                          </a:rPr>
                          <m:t>𝜙</m:t>
                        </m:r>
                      </m:e>
                      <m:sub>
                        <m:r>
                          <a:rPr lang="en-US" altLang="ja-JP" sz="2400" i="1">
                            <a:latin typeface="Cambria Math" panose="02040503050406030204" pitchFamily="18" charset="0"/>
                            <a:ea typeface="游明朝" panose="02020400000000000000" pitchFamily="18" charset="-128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ja-JP" altLang="en-US" sz="2400" dirty="0">
                    <a:latin typeface="游明朝" panose="02020400000000000000" pitchFamily="18" charset="-128"/>
                    <a:ea typeface="游明朝" panose="02020400000000000000" pitchFamily="18" charset="-128"/>
                  </a:rPr>
                  <a:t>，誤差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  <a:ea typeface="游明朝" panose="02020400000000000000" pitchFamily="18" charset="-128"/>
                          </a:rPr>
                        </m:ctrlPr>
                      </m:sSubPr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  <a:ea typeface="游明朝" panose="02020400000000000000" pitchFamily="18" charset="-128"/>
                          </a:rPr>
                          <m:t>𝜀</m:t>
                        </m:r>
                      </m:e>
                      <m:sub>
                        <m:r>
                          <a:rPr lang="en-US" altLang="ja-JP" sz="2400" i="1">
                            <a:latin typeface="Cambria Math" panose="02040503050406030204" pitchFamily="18" charset="0"/>
                            <a:ea typeface="游明朝" panose="02020400000000000000" pitchFamily="18" charset="-128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ja-JP" altLang="en-US" sz="2400" dirty="0">
                    <a:latin typeface="游明朝" panose="02020400000000000000" pitchFamily="18" charset="-128"/>
                    <a:ea typeface="游明朝" panose="02020400000000000000" pitchFamily="18" charset="-128"/>
                  </a:rPr>
                  <a:t>として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ja-JP" sz="2400" i="1">
                            <a:latin typeface="Cambria Math" panose="02040503050406030204" pitchFamily="18" charset="0"/>
                            <a:ea typeface="游明朝" panose="02020400000000000000" pitchFamily="18" charset="-128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  <a:ea typeface="游明朝" panose="02020400000000000000" pitchFamily="18" charset="-128"/>
                              </a:rPr>
                            </m:ctrlPr>
                          </m:sSubPr>
                          <m:e>
                            <m:r>
                              <a:rPr lang="en-US" altLang="ja-JP" sz="2400" i="1">
                                <a:latin typeface="Cambria Math" panose="02040503050406030204" pitchFamily="18" charset="0"/>
                                <a:ea typeface="游明朝" panose="02020400000000000000" pitchFamily="18" charset="-128"/>
                              </a:rPr>
                              <m:t>𝜙</m:t>
                            </m:r>
                          </m:e>
                          <m:sub>
                            <m:r>
                              <a:rPr lang="en-US" altLang="ja-JP" sz="2400" i="1">
                                <a:latin typeface="Cambria Math" panose="02040503050406030204" pitchFamily="18" charset="0"/>
                                <a:ea typeface="游明朝" panose="02020400000000000000" pitchFamily="18" charset="-128"/>
                              </a:rPr>
                              <m:t>𝑖</m:t>
                            </m:r>
                          </m:sub>
                        </m:sSub>
                      </m:e>
                    </m:acc>
                    <m:r>
                      <a:rPr lang="en-US" altLang="ja-JP" sz="2400" i="1">
                        <a:latin typeface="Cambria Math" panose="02040503050406030204" pitchFamily="18" charset="0"/>
                        <a:ea typeface="游明朝" panose="02020400000000000000" pitchFamily="18" charset="-128"/>
                      </a:rPr>
                      <m:t>=</m:t>
                    </m:r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  <a:ea typeface="游明朝" panose="02020400000000000000" pitchFamily="18" charset="-128"/>
                          </a:rPr>
                        </m:ctrlPr>
                      </m:sSubPr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  <a:ea typeface="游明朝" panose="02020400000000000000" pitchFamily="18" charset="-128"/>
                          </a:rPr>
                          <m:t>𝜙</m:t>
                        </m:r>
                      </m:e>
                      <m:sub>
                        <m:r>
                          <a:rPr lang="en-US" altLang="ja-JP" sz="2400" i="1">
                            <a:latin typeface="Cambria Math" panose="02040503050406030204" pitchFamily="18" charset="0"/>
                            <a:ea typeface="游明朝" panose="02020400000000000000" pitchFamily="18" charset="-128"/>
                          </a:rPr>
                          <m:t>𝑖</m:t>
                        </m:r>
                      </m:sub>
                    </m:sSub>
                    <m:r>
                      <a:rPr lang="en-US" altLang="ja-JP" sz="2400" i="1">
                        <a:latin typeface="Cambria Math" panose="02040503050406030204" pitchFamily="18" charset="0"/>
                        <a:ea typeface="游明朝" panose="02020400000000000000" pitchFamily="18" charset="-128"/>
                      </a:rPr>
                      <m:t>+</m:t>
                    </m:r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  <a:ea typeface="游明朝" panose="02020400000000000000" pitchFamily="18" charset="-128"/>
                          </a:rPr>
                        </m:ctrlPr>
                      </m:sSubPr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  <a:ea typeface="游明朝" panose="02020400000000000000" pitchFamily="18" charset="-128"/>
                          </a:rPr>
                          <m:t>𝜀</m:t>
                        </m:r>
                      </m:e>
                      <m:sub>
                        <m:r>
                          <a:rPr lang="en-US" altLang="ja-JP" sz="2400" i="1">
                            <a:latin typeface="Cambria Math" panose="02040503050406030204" pitchFamily="18" charset="0"/>
                            <a:ea typeface="游明朝" panose="02020400000000000000" pitchFamily="18" charset="-128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ja-JP" altLang="en-US" sz="2400" dirty="0">
                    <a:latin typeface="游明朝" panose="02020400000000000000" pitchFamily="18" charset="-128"/>
                    <a:ea typeface="游明朝" panose="02020400000000000000" pitchFamily="18" charset="-128"/>
                  </a:rPr>
                  <a:t>を仮定</a:t>
                </a:r>
                <a:endParaRPr lang="en-US" altLang="ja-JP" sz="2400" dirty="0">
                  <a:latin typeface="游明朝" panose="02020400000000000000" pitchFamily="18" charset="-128"/>
                  <a:ea typeface="游明朝" panose="02020400000000000000" pitchFamily="18" charset="-128"/>
                </a:endParaRPr>
              </a:p>
              <a:p>
                <a:pPr marL="0" indent="0">
                  <a:buNone/>
                </a:pPr>
                <a:r>
                  <a:rPr lang="ja-JP" altLang="en-US" sz="2400" b="0" dirty="0">
                    <a:ea typeface="游明朝" panose="02020400000000000000" pitchFamily="18" charset="-128"/>
                  </a:rPr>
                  <a:t>・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ja-JP" sz="2400" b="0" i="1" smtClean="0">
                            <a:latin typeface="Cambria Math" panose="02040503050406030204" pitchFamily="18" charset="0"/>
                            <a:ea typeface="游明朝" panose="02020400000000000000" pitchFamily="18" charset="-128"/>
                          </a:rPr>
                        </m:ctrlPr>
                      </m:sSubSupPr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  <a:ea typeface="游明朝" panose="02020400000000000000" pitchFamily="18" charset="-128"/>
                          </a:rPr>
                          <m:t>𝜀</m:t>
                        </m:r>
                      </m:e>
                      <m:sub>
                        <m:r>
                          <a:rPr lang="en-US" altLang="ja-JP" sz="2400" i="1">
                            <a:latin typeface="Cambria Math" panose="02040503050406030204" pitchFamily="18" charset="0"/>
                            <a:ea typeface="游明朝" panose="02020400000000000000" pitchFamily="18" charset="-128"/>
                          </a:rPr>
                          <m:t>𝑖</m:t>
                        </m:r>
                      </m:sub>
                      <m:sup>
                        <m:r>
                          <a:rPr lang="en-US" altLang="ja-JP" sz="2400" b="0" i="1" smtClean="0">
                            <a:latin typeface="Cambria Math" panose="02040503050406030204" pitchFamily="18" charset="0"/>
                            <a:ea typeface="游明朝" panose="02020400000000000000" pitchFamily="18" charset="-128"/>
                          </a:rPr>
                          <m:t>𝑛</m:t>
                        </m:r>
                      </m:sup>
                    </m:sSubSup>
                    <m:r>
                      <a:rPr lang="en-US" altLang="ja-JP" sz="2400" b="0" i="1" smtClean="0">
                        <a:latin typeface="Cambria Math" panose="02040503050406030204" pitchFamily="18" charset="0"/>
                        <a:ea typeface="游明朝" panose="02020400000000000000" pitchFamily="18" charset="-128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ja-JP" sz="2400" b="0" i="1" smtClean="0">
                            <a:latin typeface="Cambria Math" panose="02040503050406030204" pitchFamily="18" charset="0"/>
                            <a:ea typeface="游明朝" panose="02020400000000000000" pitchFamily="18" charset="-128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ja-JP" sz="2400" b="0" i="1" smtClean="0">
                            <a:latin typeface="Cambria Math" panose="02040503050406030204" pitchFamily="18" charset="0"/>
                            <a:ea typeface="游明朝" panose="02020400000000000000" pitchFamily="18" charset="-128"/>
                          </a:rPr>
                          <m:t>𝑗</m:t>
                        </m:r>
                        <m:r>
                          <a:rPr lang="en-US" altLang="ja-JP" sz="2400" b="0" i="1" smtClean="0">
                            <a:latin typeface="Cambria Math" panose="02040503050406030204" pitchFamily="18" charset="0"/>
                            <a:ea typeface="游明朝" panose="02020400000000000000" pitchFamily="18" charset="-128"/>
                          </a:rPr>
                          <m:t>=−</m:t>
                        </m:r>
                        <m:r>
                          <a:rPr lang="en-US" altLang="ja-JP" sz="2400" b="0" i="1" smtClean="0">
                            <a:latin typeface="Cambria Math" panose="02040503050406030204" pitchFamily="18" charset="0"/>
                            <a:ea typeface="游明朝" panose="02020400000000000000" pitchFamily="18" charset="-128"/>
                          </a:rPr>
                          <m:t>𝑁</m:t>
                        </m:r>
                      </m:sub>
                      <m:sup>
                        <m:r>
                          <a:rPr lang="en-US" altLang="ja-JP" sz="2400" b="0" i="1" smtClean="0">
                            <a:latin typeface="Cambria Math" panose="02040503050406030204" pitchFamily="18" charset="0"/>
                            <a:ea typeface="游明朝" panose="02020400000000000000" pitchFamily="18" charset="-128"/>
                          </a:rPr>
                          <m:t>𝑁</m:t>
                        </m:r>
                      </m:sup>
                      <m:e>
                        <m:sSubSup>
                          <m:sSubSupPr>
                            <m:ctrlPr>
                              <a:rPr lang="en-US" altLang="ja-JP" sz="2400" b="0" i="1" smtClean="0">
                                <a:latin typeface="Cambria Math" panose="02040503050406030204" pitchFamily="18" charset="0"/>
                                <a:ea typeface="游明朝" panose="02020400000000000000" pitchFamily="18" charset="-128"/>
                              </a:rPr>
                            </m:ctrlPr>
                          </m:sSubSupPr>
                          <m:e>
                            <m:r>
                              <a:rPr lang="en-US" altLang="ja-JP" sz="2400" b="0" i="1" smtClean="0">
                                <a:latin typeface="Cambria Math" panose="02040503050406030204" pitchFamily="18" charset="0"/>
                                <a:ea typeface="游明朝" panose="02020400000000000000" pitchFamily="18" charset="-128"/>
                              </a:rPr>
                              <m:t>𝐸</m:t>
                            </m:r>
                          </m:e>
                          <m:sub>
                            <m:r>
                              <a:rPr lang="en-US" altLang="ja-JP" sz="2400" b="0" i="1" smtClean="0">
                                <a:latin typeface="Cambria Math" panose="02040503050406030204" pitchFamily="18" charset="0"/>
                                <a:ea typeface="游明朝" panose="02020400000000000000" pitchFamily="18" charset="-128"/>
                              </a:rPr>
                              <m:t>𝑗</m:t>
                            </m:r>
                          </m:sub>
                          <m:sup>
                            <m:r>
                              <a:rPr lang="en-US" altLang="ja-JP" sz="2400" b="0" i="1" smtClean="0">
                                <a:latin typeface="Cambria Math" panose="02040503050406030204" pitchFamily="18" charset="0"/>
                                <a:ea typeface="游明朝" panose="02020400000000000000" pitchFamily="18" charset="-128"/>
                              </a:rPr>
                              <m:t>𝑛</m:t>
                            </m:r>
                          </m:sup>
                        </m:sSubSup>
                      </m:e>
                    </m:nary>
                    <m:sSup>
                      <m:sSupPr>
                        <m:ctrlPr>
                          <a:rPr lang="en-US" altLang="ja-JP" sz="2400" b="0" i="1" smtClean="0">
                            <a:latin typeface="Cambria Math" panose="02040503050406030204" pitchFamily="18" charset="0"/>
                            <a:ea typeface="游明朝" panose="02020400000000000000" pitchFamily="18" charset="-128"/>
                          </a:rPr>
                        </m:ctrlPr>
                      </m:sSupPr>
                      <m:e>
                        <m:r>
                          <a:rPr lang="en-US" altLang="ja-JP" sz="2400" b="0" i="1" smtClean="0">
                            <a:latin typeface="Cambria Math" panose="02040503050406030204" pitchFamily="18" charset="0"/>
                            <a:ea typeface="游明朝" panose="02020400000000000000" pitchFamily="18" charset="-128"/>
                          </a:rPr>
                          <m:t>𝑒</m:t>
                        </m:r>
                      </m:e>
                      <m:sup>
                        <m:r>
                          <a:rPr lang="en-US" altLang="ja-JP" sz="2400" b="0" i="1" smtClean="0">
                            <a:latin typeface="Cambria Math" panose="02040503050406030204" pitchFamily="18" charset="0"/>
                            <a:ea typeface="游明朝" panose="02020400000000000000" pitchFamily="18" charset="-128"/>
                          </a:rPr>
                          <m:t>𝐼</m:t>
                        </m:r>
                        <m:r>
                          <a:rPr lang="en-US" altLang="ja-JP" sz="2400" b="0" i="1" smtClean="0">
                            <a:latin typeface="Cambria Math" panose="02040503050406030204" pitchFamily="18" charset="0"/>
                            <a:ea typeface="游明朝" panose="02020400000000000000" pitchFamily="18" charset="-128"/>
                          </a:rPr>
                          <m:t>∙</m:t>
                        </m:r>
                        <m:sSub>
                          <m:sSubPr>
                            <m:ctrlPr>
                              <a:rPr lang="en-US" altLang="ja-JP" sz="2400" b="0" i="1" smtClean="0">
                                <a:latin typeface="Cambria Math" panose="02040503050406030204" pitchFamily="18" charset="0"/>
                                <a:ea typeface="游明朝" panose="02020400000000000000" pitchFamily="18" charset="-128"/>
                              </a:rPr>
                            </m:ctrlPr>
                          </m:sSubPr>
                          <m:e>
                            <m:r>
                              <a:rPr lang="en-US" altLang="ja-JP" sz="2400" b="0" i="1" smtClean="0">
                                <a:latin typeface="Cambria Math" panose="02040503050406030204" pitchFamily="18" charset="0"/>
                                <a:ea typeface="游明朝" panose="02020400000000000000" pitchFamily="18" charset="-128"/>
                              </a:rPr>
                              <m:t>𝑘</m:t>
                            </m:r>
                          </m:e>
                          <m:sub>
                            <m:r>
                              <a:rPr lang="en-US" altLang="ja-JP" sz="2400" b="0" i="1" smtClean="0">
                                <a:latin typeface="Cambria Math" panose="02040503050406030204" pitchFamily="18" charset="0"/>
                                <a:ea typeface="游明朝" panose="02020400000000000000" pitchFamily="18" charset="-128"/>
                              </a:rPr>
                              <m:t>𝑗</m:t>
                            </m:r>
                          </m:sub>
                        </m:sSub>
                        <m:r>
                          <a:rPr lang="en-US" altLang="ja-JP" sz="2400" b="0" i="1" smtClean="0">
                            <a:latin typeface="Cambria Math" panose="02040503050406030204" pitchFamily="18" charset="0"/>
                            <a:ea typeface="游明朝" panose="02020400000000000000" pitchFamily="18" charset="-128"/>
                          </a:rPr>
                          <m:t>∙∆</m:t>
                        </m:r>
                        <m:r>
                          <a:rPr lang="en-US" altLang="ja-JP" sz="2400" b="0" i="1" smtClean="0">
                            <a:latin typeface="Cambria Math" panose="02040503050406030204" pitchFamily="18" charset="0"/>
                            <a:ea typeface="游明朝" panose="02020400000000000000" pitchFamily="18" charset="-128"/>
                          </a:rPr>
                          <m:t>𝑥</m:t>
                        </m:r>
                        <m:r>
                          <a:rPr lang="en-US" altLang="ja-JP" sz="2400" b="0" i="1" smtClean="0">
                            <a:latin typeface="Cambria Math" panose="02040503050406030204" pitchFamily="18" charset="0"/>
                            <a:ea typeface="游明朝" panose="02020400000000000000" pitchFamily="18" charset="-128"/>
                          </a:rPr>
                          <m:t>∙</m:t>
                        </m:r>
                        <m:r>
                          <a:rPr lang="en-US" altLang="ja-JP" sz="2400" b="0" i="1" smtClean="0">
                            <a:latin typeface="Cambria Math" panose="02040503050406030204" pitchFamily="18" charset="0"/>
                            <a:ea typeface="游明朝" panose="02020400000000000000" pitchFamily="18" charset="-128"/>
                          </a:rPr>
                          <m:t>𝑖</m:t>
                        </m:r>
                      </m:sup>
                    </m:sSup>
                    <m:r>
                      <a:rPr lang="en-US" altLang="ja-JP" sz="2400" i="1">
                        <a:latin typeface="Cambria Math" panose="02040503050406030204" pitchFamily="18" charset="0"/>
                        <a:ea typeface="游明朝" panose="02020400000000000000" pitchFamily="18" charset="-128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ja-JP" sz="2400" i="1">
                            <a:latin typeface="Cambria Math" panose="02040503050406030204" pitchFamily="18" charset="0"/>
                            <a:ea typeface="游明朝" panose="02020400000000000000" pitchFamily="18" charset="-128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ja-JP" sz="2400" i="1">
                            <a:latin typeface="Cambria Math" panose="02040503050406030204" pitchFamily="18" charset="0"/>
                            <a:ea typeface="游明朝" panose="02020400000000000000" pitchFamily="18" charset="-128"/>
                          </a:rPr>
                          <m:t>𝑗</m:t>
                        </m:r>
                        <m:r>
                          <a:rPr lang="en-US" altLang="ja-JP" sz="2400" i="1">
                            <a:latin typeface="Cambria Math" panose="02040503050406030204" pitchFamily="18" charset="0"/>
                            <a:ea typeface="游明朝" panose="02020400000000000000" pitchFamily="18" charset="-128"/>
                          </a:rPr>
                          <m:t>=−</m:t>
                        </m:r>
                        <m:r>
                          <a:rPr lang="en-US" altLang="ja-JP" sz="2400" i="1">
                            <a:latin typeface="Cambria Math" panose="02040503050406030204" pitchFamily="18" charset="0"/>
                            <a:ea typeface="游明朝" panose="02020400000000000000" pitchFamily="18" charset="-128"/>
                          </a:rPr>
                          <m:t>𝑁</m:t>
                        </m:r>
                      </m:sub>
                      <m:sup>
                        <m:r>
                          <a:rPr lang="en-US" altLang="ja-JP" sz="2400" i="1">
                            <a:latin typeface="Cambria Math" panose="02040503050406030204" pitchFamily="18" charset="0"/>
                            <a:ea typeface="游明朝" panose="02020400000000000000" pitchFamily="18" charset="-128"/>
                          </a:rPr>
                          <m:t>𝑁</m:t>
                        </m:r>
                      </m:sup>
                      <m:e>
                        <m:sSubSup>
                          <m:sSubSup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  <a:ea typeface="游明朝" panose="02020400000000000000" pitchFamily="18" charset="-128"/>
                              </a:rPr>
                            </m:ctrlPr>
                          </m:sSubSupPr>
                          <m:e>
                            <m:r>
                              <a:rPr lang="en-US" altLang="ja-JP" sz="2400" i="1">
                                <a:latin typeface="Cambria Math" panose="02040503050406030204" pitchFamily="18" charset="0"/>
                                <a:ea typeface="游明朝" panose="02020400000000000000" pitchFamily="18" charset="-128"/>
                              </a:rPr>
                              <m:t>𝐸</m:t>
                            </m:r>
                          </m:e>
                          <m:sub>
                            <m:r>
                              <a:rPr lang="en-US" altLang="ja-JP" sz="2400" i="1">
                                <a:latin typeface="Cambria Math" panose="02040503050406030204" pitchFamily="18" charset="0"/>
                                <a:ea typeface="游明朝" panose="02020400000000000000" pitchFamily="18" charset="-128"/>
                              </a:rPr>
                              <m:t>𝑗</m:t>
                            </m:r>
                          </m:sub>
                          <m:sup>
                            <m:r>
                              <a:rPr lang="en-US" altLang="ja-JP" sz="2400" b="0" i="1" smtClean="0">
                                <a:latin typeface="Cambria Math" panose="02040503050406030204" pitchFamily="18" charset="0"/>
                                <a:ea typeface="游明朝" panose="02020400000000000000" pitchFamily="18" charset="-128"/>
                              </a:rPr>
                              <m:t>𝑛</m:t>
                            </m:r>
                          </m:sup>
                        </m:sSubSup>
                      </m:e>
                    </m:nary>
                    <m:sSup>
                      <m:sSupPr>
                        <m:ctrlPr>
                          <a:rPr lang="en-US" altLang="ja-JP" sz="2400" i="1">
                            <a:latin typeface="Cambria Math" panose="02040503050406030204" pitchFamily="18" charset="0"/>
                            <a:ea typeface="游明朝" panose="02020400000000000000" pitchFamily="18" charset="-128"/>
                          </a:rPr>
                        </m:ctrlPr>
                      </m:sSupPr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  <a:ea typeface="游明朝" panose="02020400000000000000" pitchFamily="18" charset="-128"/>
                          </a:rPr>
                          <m:t>𝑒</m:t>
                        </m:r>
                      </m:e>
                      <m:sup>
                        <m:r>
                          <a:rPr lang="en-US" altLang="ja-JP" sz="2400" i="1">
                            <a:latin typeface="Cambria Math" panose="02040503050406030204" pitchFamily="18" charset="0"/>
                            <a:ea typeface="游明朝" panose="02020400000000000000" pitchFamily="18" charset="-128"/>
                          </a:rPr>
                          <m:t>𝐼</m:t>
                        </m:r>
                        <m:r>
                          <a:rPr lang="en-US" altLang="ja-JP" sz="2400" i="1">
                            <a:latin typeface="Cambria Math" panose="02040503050406030204" pitchFamily="18" charset="0"/>
                            <a:ea typeface="游明朝" panose="02020400000000000000" pitchFamily="18" charset="-128"/>
                          </a:rPr>
                          <m:t>∙</m:t>
                        </m:r>
                        <m:sSub>
                          <m:sSubPr>
                            <m:ctrlPr>
                              <a:rPr lang="en-US" altLang="ja-JP" sz="2400" b="0" i="1" smtClean="0">
                                <a:latin typeface="Cambria Math" panose="02040503050406030204" pitchFamily="18" charset="0"/>
                                <a:ea typeface="游明朝" panose="02020400000000000000" pitchFamily="18" charset="-128"/>
                              </a:rPr>
                            </m:ctrlPr>
                          </m:sSubPr>
                          <m:e>
                            <m:r>
                              <a:rPr lang="en-US" altLang="ja-JP" sz="2400" b="0" i="1" smtClean="0">
                                <a:latin typeface="Cambria Math" panose="02040503050406030204" pitchFamily="18" charset="0"/>
                                <a:ea typeface="游明朝" panose="02020400000000000000" pitchFamily="18" charset="-128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ja-JP" sz="2400" b="0" i="1" smtClean="0">
                                <a:latin typeface="Cambria Math" panose="02040503050406030204" pitchFamily="18" charset="0"/>
                                <a:ea typeface="游明朝" panose="02020400000000000000" pitchFamily="18" charset="-128"/>
                              </a:rPr>
                              <m:t>𝑗</m:t>
                            </m:r>
                          </m:sub>
                        </m:sSub>
                        <m:r>
                          <a:rPr lang="en-US" altLang="ja-JP" sz="2400" i="1">
                            <a:latin typeface="Cambria Math" panose="02040503050406030204" pitchFamily="18" charset="0"/>
                            <a:ea typeface="游明朝" panose="02020400000000000000" pitchFamily="18" charset="-128"/>
                          </a:rPr>
                          <m:t>∙</m:t>
                        </m:r>
                        <m:r>
                          <a:rPr lang="en-US" altLang="ja-JP" sz="2400" i="1">
                            <a:latin typeface="Cambria Math" panose="02040503050406030204" pitchFamily="18" charset="0"/>
                            <a:ea typeface="游明朝" panose="02020400000000000000" pitchFamily="18" charset="-128"/>
                          </a:rPr>
                          <m:t>𝑖</m:t>
                        </m:r>
                      </m:sup>
                    </m:sSup>
                  </m:oMath>
                </a14:m>
                <a:r>
                  <a:rPr lang="ja-JP" altLang="en-US" sz="2400" dirty="0">
                    <a:latin typeface="游明朝" panose="02020400000000000000" pitchFamily="18" charset="-128"/>
                    <a:ea typeface="游明朝" panose="02020400000000000000" pitchFamily="18" charset="-128"/>
                  </a:rPr>
                  <a:t>として増幅率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ja-JP" sz="2400" i="1">
                            <a:latin typeface="Cambria Math" panose="02040503050406030204" pitchFamily="18" charset="0"/>
                            <a:ea typeface="游明朝" panose="02020400000000000000" pitchFamily="18" charset="-128"/>
                          </a:rPr>
                        </m:ctrlPr>
                      </m:sSubSupPr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  <a:ea typeface="游明朝" panose="02020400000000000000" pitchFamily="18" charset="-128"/>
                          </a:rPr>
                          <m:t>𝐸</m:t>
                        </m:r>
                      </m:e>
                      <m:sub/>
                      <m:sup>
                        <m:r>
                          <a:rPr lang="en-US" altLang="ja-JP" sz="2400" i="1">
                            <a:latin typeface="Cambria Math" panose="02040503050406030204" pitchFamily="18" charset="0"/>
                            <a:ea typeface="游明朝" panose="02020400000000000000" pitchFamily="18" charset="-128"/>
                          </a:rPr>
                          <m:t>𝑛</m:t>
                        </m:r>
                        <m:r>
                          <a:rPr lang="en-US" altLang="ja-JP" sz="2400" b="0" i="1" smtClean="0">
                            <a:latin typeface="Cambria Math" panose="02040503050406030204" pitchFamily="18" charset="0"/>
                            <a:ea typeface="游明朝" panose="02020400000000000000" pitchFamily="18" charset="-128"/>
                          </a:rPr>
                          <m:t>+1</m:t>
                        </m:r>
                      </m:sup>
                    </m:sSubSup>
                    <m:r>
                      <a:rPr lang="en-US" altLang="ja-JP" sz="2400" b="0" i="1" smtClean="0">
                        <a:latin typeface="Cambria Math" panose="02040503050406030204" pitchFamily="18" charset="0"/>
                        <a:ea typeface="游明朝" panose="02020400000000000000" pitchFamily="18" charset="-128"/>
                      </a:rPr>
                      <m:t>/</m:t>
                    </m:r>
                    <m:sSubSup>
                      <m:sSubSupPr>
                        <m:ctrlPr>
                          <a:rPr lang="en-US" altLang="ja-JP" sz="2400" i="1">
                            <a:latin typeface="Cambria Math" panose="02040503050406030204" pitchFamily="18" charset="0"/>
                            <a:ea typeface="游明朝" panose="02020400000000000000" pitchFamily="18" charset="-128"/>
                          </a:rPr>
                        </m:ctrlPr>
                      </m:sSubSupPr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  <a:ea typeface="游明朝" panose="02020400000000000000" pitchFamily="18" charset="-128"/>
                          </a:rPr>
                          <m:t>𝐸</m:t>
                        </m:r>
                      </m:e>
                      <m:sub/>
                      <m:sup>
                        <m:r>
                          <a:rPr lang="en-US" altLang="ja-JP" sz="2400" i="1">
                            <a:latin typeface="Cambria Math" panose="02040503050406030204" pitchFamily="18" charset="0"/>
                            <a:ea typeface="游明朝" panose="02020400000000000000" pitchFamily="18" charset="-128"/>
                          </a:rPr>
                          <m:t>𝑛</m:t>
                        </m:r>
                      </m:sup>
                    </m:sSubSup>
                    <m:r>
                      <a:rPr lang="ja-JP" altLang="en-US" sz="2400" i="1" smtClean="0">
                        <a:latin typeface="Cambria Math" panose="02040503050406030204" pitchFamily="18" charset="0"/>
                        <a:ea typeface="游明朝" panose="02020400000000000000" pitchFamily="18" charset="-128"/>
                      </a:rPr>
                      <m:t>を</m:t>
                    </m:r>
                  </m:oMath>
                </a14:m>
                <a:r>
                  <a:rPr lang="ja-JP" altLang="en-US" sz="2400" dirty="0">
                    <a:latin typeface="游明朝" panose="02020400000000000000" pitchFamily="18" charset="-128"/>
                    <a:ea typeface="游明朝" panose="02020400000000000000" pitchFamily="18" charset="-128"/>
                  </a:rPr>
                  <a:t>計算</a:t>
                </a:r>
                <a:endParaRPr lang="en-US" altLang="ja-JP" sz="2400" dirty="0">
                  <a:latin typeface="游明朝" panose="02020400000000000000" pitchFamily="18" charset="-128"/>
                  <a:ea typeface="游明朝" panose="02020400000000000000" pitchFamily="18" charset="-128"/>
                </a:endParaRPr>
              </a:p>
              <a:p>
                <a:pPr marL="0" indent="0">
                  <a:buNone/>
                </a:pPr>
                <a:endParaRPr lang="en-US" altLang="ja-JP" sz="2400" dirty="0">
                  <a:latin typeface="游明朝" panose="02020400000000000000" pitchFamily="18" charset="-128"/>
                  <a:ea typeface="游明朝" panose="02020400000000000000" pitchFamily="18" charset="-128"/>
                </a:endParaRPr>
              </a:p>
              <a:p>
                <a:pPr marL="0" indent="0">
                  <a:buNone/>
                </a:pPr>
                <a:r>
                  <a:rPr lang="en-US" altLang="ja-JP" sz="2400" dirty="0">
                    <a:latin typeface="游明朝" panose="02020400000000000000" pitchFamily="18" charset="-128"/>
                    <a:ea typeface="游明朝" panose="02020400000000000000" pitchFamily="18" charset="-128"/>
                  </a:rPr>
                  <a:t>	</a:t>
                </a:r>
                <a:r>
                  <a:rPr lang="ja-JP" altLang="en-US" sz="2400" dirty="0">
                    <a:latin typeface="游明朝" panose="02020400000000000000" pitchFamily="18" charset="-128"/>
                    <a:ea typeface="游明朝" panose="02020400000000000000" pitchFamily="18" charset="-128"/>
                  </a:rPr>
                  <a:t>・</a:t>
                </a:r>
                <a:r>
                  <a:rPr lang="en-US" altLang="ja-JP" sz="2400" dirty="0">
                    <a:latin typeface="游明朝" panose="02020400000000000000" pitchFamily="18" charset="-128"/>
                    <a:ea typeface="游明朝" panose="02020400000000000000" pitchFamily="18" charset="-128"/>
                  </a:rPr>
                  <a:t>Fourier</a:t>
                </a:r>
                <a:r>
                  <a:rPr lang="ja-JP" altLang="en-US" sz="2400" dirty="0">
                    <a:latin typeface="游明朝" panose="02020400000000000000" pitchFamily="18" charset="-128"/>
                    <a:ea typeface="游明朝" panose="02020400000000000000" pitchFamily="18" charset="-128"/>
                  </a:rPr>
                  <a:t>展開時に周期境界を仮定</a:t>
                </a:r>
                <a:endParaRPr lang="en-US" altLang="ja-JP" sz="2400" dirty="0">
                  <a:latin typeface="游明朝" panose="02020400000000000000" pitchFamily="18" charset="-128"/>
                  <a:ea typeface="游明朝" panose="02020400000000000000" pitchFamily="18" charset="-128"/>
                </a:endParaRPr>
              </a:p>
              <a:p>
                <a:pPr marL="0" indent="0">
                  <a:buNone/>
                </a:pPr>
                <a:r>
                  <a:rPr lang="en-US" altLang="ja-JP" sz="2400" dirty="0">
                    <a:latin typeface="游明朝" panose="02020400000000000000" pitchFamily="18" charset="-128"/>
                    <a:ea typeface="游明朝" panose="02020400000000000000" pitchFamily="18" charset="-128"/>
                  </a:rPr>
                  <a:t>	</a:t>
                </a:r>
                <a:r>
                  <a:rPr lang="ja-JP" altLang="en-US" sz="2400" dirty="0">
                    <a:latin typeface="游明朝" panose="02020400000000000000" pitchFamily="18" charset="-128"/>
                    <a:ea typeface="游明朝" panose="02020400000000000000" pitchFamily="18" charset="-128"/>
                  </a:rPr>
                  <a:t>・最小周波数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b="0" i="1" smtClean="0">
                            <a:latin typeface="Cambria Math" panose="02040503050406030204" pitchFamily="18" charset="0"/>
                            <a:ea typeface="游明朝" panose="02020400000000000000" pitchFamily="18" charset="-128"/>
                          </a:rPr>
                        </m:ctrlPr>
                      </m:sSubPr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  <a:ea typeface="游明朝" panose="02020400000000000000" pitchFamily="18" charset="-128"/>
                          </a:rPr>
                          <m:t>𝑘</m:t>
                        </m:r>
                      </m:e>
                      <m:sub>
                        <m:r>
                          <a:rPr lang="en-US" altLang="ja-JP" sz="2400" b="0" i="1" smtClean="0">
                            <a:latin typeface="Cambria Math" panose="02040503050406030204" pitchFamily="18" charset="0"/>
                            <a:ea typeface="游明朝" panose="02020400000000000000" pitchFamily="18" charset="-128"/>
                          </a:rPr>
                          <m:t>𝑚𝑖𝑛</m:t>
                        </m:r>
                      </m:sub>
                    </m:sSub>
                    <m:r>
                      <a:rPr lang="en-US" altLang="ja-JP" sz="2400" b="0" i="1" smtClean="0">
                        <a:latin typeface="Cambria Math" panose="02040503050406030204" pitchFamily="18" charset="0"/>
                        <a:ea typeface="游明朝" panose="02020400000000000000" pitchFamily="18" charset="-128"/>
                      </a:rPr>
                      <m:t>=</m:t>
                    </m:r>
                    <m:f>
                      <m:fPr>
                        <m:ctrlPr>
                          <a:rPr lang="en-US" altLang="ja-JP" sz="2400" b="0" i="1" smtClean="0">
                            <a:latin typeface="Cambria Math" panose="02040503050406030204" pitchFamily="18" charset="0"/>
                            <a:ea typeface="游明朝" panose="02020400000000000000" pitchFamily="18" charset="-128"/>
                          </a:rPr>
                        </m:ctrlPr>
                      </m:fPr>
                      <m:num>
                        <m:r>
                          <a:rPr lang="en-US" altLang="ja-JP" sz="2400" b="0" i="1" smtClean="0">
                            <a:latin typeface="Cambria Math" panose="02040503050406030204" pitchFamily="18" charset="0"/>
                            <a:ea typeface="游明朝" panose="02020400000000000000" pitchFamily="18" charset="-128"/>
                          </a:rPr>
                          <m:t>𝜋</m:t>
                        </m:r>
                      </m:num>
                      <m:den>
                        <m:r>
                          <a:rPr lang="en-US" altLang="ja-JP" sz="2400" b="0" i="1" smtClean="0">
                            <a:latin typeface="Cambria Math" panose="02040503050406030204" pitchFamily="18" charset="0"/>
                            <a:ea typeface="游明朝" panose="02020400000000000000" pitchFamily="18" charset="-128"/>
                          </a:rPr>
                          <m:t>∆</m:t>
                        </m:r>
                        <m:r>
                          <a:rPr lang="en-US" altLang="ja-JP" sz="2400" b="0" i="1" smtClean="0">
                            <a:latin typeface="Cambria Math" panose="02040503050406030204" pitchFamily="18" charset="0"/>
                            <a:ea typeface="游明朝" panose="02020400000000000000" pitchFamily="18" charset="-128"/>
                          </a:rPr>
                          <m:t>𝑥</m:t>
                        </m:r>
                      </m:den>
                    </m:f>
                  </m:oMath>
                </a14:m>
                <a:r>
                  <a:rPr lang="ja-JP" altLang="en-US" sz="2400" dirty="0">
                    <a:latin typeface="游明朝" panose="02020400000000000000" pitchFamily="18" charset="-128"/>
                    <a:ea typeface="游明朝" panose="02020400000000000000" pitchFamily="18" charset="-128"/>
                  </a:rPr>
                  <a:t>，最大周波数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  <a:ea typeface="游明朝" panose="02020400000000000000" pitchFamily="18" charset="-128"/>
                          </a:rPr>
                        </m:ctrlPr>
                      </m:sSubPr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  <a:ea typeface="游明朝" panose="02020400000000000000" pitchFamily="18" charset="-128"/>
                          </a:rPr>
                          <m:t>𝑘</m:t>
                        </m:r>
                      </m:e>
                      <m:sub>
                        <m:r>
                          <a:rPr lang="en-US" altLang="ja-JP" sz="2400" i="1">
                            <a:latin typeface="Cambria Math" panose="02040503050406030204" pitchFamily="18" charset="0"/>
                            <a:ea typeface="游明朝" panose="02020400000000000000" pitchFamily="18" charset="-128"/>
                          </a:rPr>
                          <m:t>𝑚</m:t>
                        </m:r>
                        <m:r>
                          <a:rPr lang="en-US" altLang="ja-JP" sz="2400" b="0" i="1" smtClean="0">
                            <a:latin typeface="Cambria Math" panose="02040503050406030204" pitchFamily="18" charset="0"/>
                            <a:ea typeface="游明朝" panose="02020400000000000000" pitchFamily="18" charset="-128"/>
                          </a:rPr>
                          <m:t>𝑎𝑥</m:t>
                        </m:r>
                      </m:sub>
                    </m:sSub>
                    <m:r>
                      <a:rPr lang="en-US" altLang="ja-JP" sz="2400" i="1">
                        <a:latin typeface="Cambria Math" panose="02040503050406030204" pitchFamily="18" charset="0"/>
                        <a:ea typeface="游明朝" panose="02020400000000000000" pitchFamily="18" charset="-128"/>
                      </a:rPr>
                      <m:t>=</m:t>
                    </m:r>
                    <m:f>
                      <m:fPr>
                        <m:ctrlPr>
                          <a:rPr lang="en-US" altLang="ja-JP" sz="2400" i="1">
                            <a:latin typeface="Cambria Math" panose="02040503050406030204" pitchFamily="18" charset="0"/>
                            <a:ea typeface="游明朝" panose="02020400000000000000" pitchFamily="18" charset="-128"/>
                          </a:rPr>
                        </m:ctrlPr>
                      </m:fPr>
                      <m:num>
                        <m:r>
                          <a:rPr lang="en-US" altLang="ja-JP" sz="2400" i="1">
                            <a:latin typeface="Cambria Math" panose="02040503050406030204" pitchFamily="18" charset="0"/>
                            <a:ea typeface="游明朝" panose="02020400000000000000" pitchFamily="18" charset="-128"/>
                          </a:rPr>
                          <m:t>𝜋</m:t>
                        </m:r>
                      </m:num>
                      <m:den>
                        <m:r>
                          <a:rPr lang="en-US" altLang="ja-JP" sz="2400" b="0" i="1" smtClean="0">
                            <a:latin typeface="Cambria Math" panose="02040503050406030204" pitchFamily="18" charset="0"/>
                            <a:ea typeface="游明朝" panose="02020400000000000000" pitchFamily="18" charset="-128"/>
                          </a:rPr>
                          <m:t>𝑖𝑚𝑎𝑥</m:t>
                        </m:r>
                        <m:r>
                          <a:rPr lang="en-US" altLang="ja-JP" sz="2400" b="0" i="1" smtClean="0">
                            <a:latin typeface="Cambria Math" panose="02040503050406030204" pitchFamily="18" charset="0"/>
                            <a:ea typeface="游明朝" panose="02020400000000000000" pitchFamily="18" charset="-128"/>
                          </a:rPr>
                          <m:t>∙∆</m:t>
                        </m:r>
                        <m:r>
                          <a:rPr lang="en-US" altLang="ja-JP" sz="2400" i="1">
                            <a:latin typeface="Cambria Math" panose="02040503050406030204" pitchFamily="18" charset="0"/>
                            <a:ea typeface="游明朝" panose="02020400000000000000" pitchFamily="18" charset="-128"/>
                          </a:rPr>
                          <m:t>𝑥</m:t>
                        </m:r>
                      </m:den>
                    </m:f>
                  </m:oMath>
                </a14:m>
                <a:endParaRPr lang="en-US" altLang="ja-JP" sz="2400" dirty="0">
                  <a:latin typeface="游明朝" panose="02020400000000000000" pitchFamily="18" charset="-128"/>
                  <a:ea typeface="游明朝" panose="02020400000000000000" pitchFamily="18" charset="-128"/>
                </a:endParaRPr>
              </a:p>
              <a:p>
                <a:pPr marL="0" indent="0">
                  <a:buNone/>
                </a:pPr>
                <a:endParaRPr lang="en-US" altLang="ja-JP" sz="2400" dirty="0">
                  <a:latin typeface="游明朝" panose="02020400000000000000" pitchFamily="18" charset="-128"/>
                  <a:ea typeface="游明朝" panose="02020400000000000000" pitchFamily="18" charset="-128"/>
                </a:endParaRPr>
              </a:p>
            </p:txBody>
          </p:sp>
        </mc:Choice>
        <mc:Fallback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E28381EC-519A-4A56-A509-7063CC47E79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28" t="-182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23ACA39E-2829-473E-8FBF-61A17625B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78BB1-6FD2-4067-B326-8DA54485A403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19420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CF0FE2F-521F-43C4-A4FA-9806ED3AA9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2.2	</a:t>
            </a:r>
            <a:r>
              <a:rPr kumimoji="1" lang="ja-JP" altLang="en-US" dirty="0"/>
              <a:t>双曲型方程式の数値</a:t>
            </a:r>
            <a:r>
              <a:rPr lang="ja-JP" altLang="en-US" dirty="0"/>
              <a:t>解法（</a:t>
            </a:r>
            <a:r>
              <a:rPr lang="en-US" altLang="ja-JP" dirty="0"/>
              <a:t>1/2</a:t>
            </a:r>
            <a:r>
              <a:rPr lang="ja-JP" altLang="en-US" dirty="0"/>
              <a:t>）</a:t>
            </a:r>
            <a:endParaRPr kumimoji="1" lang="ja-JP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E28381EC-519A-4A56-A509-7063CC47E79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ja-JP" altLang="en-US" sz="2400" dirty="0">
                    <a:ea typeface="游明朝" panose="02020400000000000000" pitchFamily="18" charset="-128"/>
                  </a:rPr>
                  <a:t>移流</a:t>
                </a:r>
                <a14:m>
                  <m:oMath xmlns:m="http://schemas.openxmlformats.org/officeDocument/2006/math">
                    <m:r>
                      <a:rPr lang="ja-JP" altLang="en-US" sz="2400" i="1" smtClean="0">
                        <a:latin typeface="Cambria Math" panose="02040503050406030204" pitchFamily="18" charset="0"/>
                        <a:ea typeface="游明朝" panose="02020400000000000000" pitchFamily="18" charset="-128"/>
                      </a:rPr>
                      <m:t>方程式</m:t>
                    </m:r>
                    <m:r>
                      <a:rPr lang="ja-JP" altLang="en-US" sz="2400" i="1">
                        <a:latin typeface="Cambria Math" panose="02040503050406030204" pitchFamily="18" charset="0"/>
                        <a:ea typeface="游明朝" panose="02020400000000000000" pitchFamily="18" charset="-128"/>
                      </a:rPr>
                      <m:t>：</m:t>
                    </m:r>
                    <m:f>
                      <m:fPr>
                        <m:ctrlPr>
                          <a:rPr lang="en-US" altLang="ja-JP" sz="2400" i="1">
                            <a:latin typeface="Cambria Math" panose="02040503050406030204" pitchFamily="18" charset="0"/>
                            <a:ea typeface="游明朝" panose="02020400000000000000" pitchFamily="18" charset="-128"/>
                          </a:rPr>
                        </m:ctrlPr>
                      </m:fPr>
                      <m:num>
                        <m:r>
                          <a:rPr lang="en-US" altLang="ja-JP" sz="2400" i="1">
                            <a:latin typeface="Cambria Math" panose="02040503050406030204" pitchFamily="18" charset="0"/>
                            <a:ea typeface="游明朝" panose="02020400000000000000" pitchFamily="18" charset="-128"/>
                          </a:rPr>
                          <m:t>𝜕𝜙</m:t>
                        </m:r>
                      </m:num>
                      <m:den>
                        <m:r>
                          <a:rPr lang="en-US" altLang="ja-JP" sz="2400" i="1">
                            <a:latin typeface="Cambria Math" panose="02040503050406030204" pitchFamily="18" charset="0"/>
                            <a:ea typeface="游明朝" panose="02020400000000000000" pitchFamily="18" charset="-128"/>
                          </a:rPr>
                          <m:t>𝜕</m:t>
                        </m:r>
                        <m:r>
                          <a:rPr lang="en-US" altLang="ja-JP" sz="2400" i="1">
                            <a:latin typeface="Cambria Math" panose="02040503050406030204" pitchFamily="18" charset="0"/>
                            <a:ea typeface="游明朝" panose="02020400000000000000" pitchFamily="18" charset="-128"/>
                          </a:rPr>
                          <m:t>𝑡</m:t>
                        </m:r>
                      </m:den>
                    </m:f>
                    <m:r>
                      <a:rPr lang="en-US" altLang="ja-JP" sz="2400" i="1">
                        <a:latin typeface="Cambria Math" panose="02040503050406030204" pitchFamily="18" charset="0"/>
                        <a:ea typeface="游明朝" panose="02020400000000000000" pitchFamily="18" charset="-128"/>
                      </a:rPr>
                      <m:t>=</m:t>
                    </m:r>
                    <m:r>
                      <a:rPr lang="en-US" altLang="ja-JP" sz="2400" i="1">
                        <a:latin typeface="Cambria Math" panose="02040503050406030204" pitchFamily="18" charset="0"/>
                        <a:ea typeface="游明朝" panose="02020400000000000000" pitchFamily="18" charset="-128"/>
                      </a:rPr>
                      <m:t>𝑐</m:t>
                    </m:r>
                    <m:f>
                      <m:fPr>
                        <m:ctrlPr>
                          <a:rPr lang="en-US" altLang="ja-JP" sz="2400" i="1">
                            <a:latin typeface="Cambria Math" panose="02040503050406030204" pitchFamily="18" charset="0"/>
                            <a:ea typeface="游明朝" panose="02020400000000000000" pitchFamily="18" charset="-128"/>
                          </a:rPr>
                        </m:ctrlPr>
                      </m:fPr>
                      <m:num>
                        <m:r>
                          <a:rPr lang="en-US" altLang="ja-JP" sz="2400" i="1">
                            <a:latin typeface="Cambria Math" panose="02040503050406030204" pitchFamily="18" charset="0"/>
                            <a:ea typeface="游明朝" panose="02020400000000000000" pitchFamily="18" charset="-128"/>
                          </a:rPr>
                          <m:t>𝜕𝜙</m:t>
                        </m:r>
                      </m:num>
                      <m:den>
                        <m:r>
                          <a:rPr lang="en-US" altLang="ja-JP" sz="2400" i="1">
                            <a:latin typeface="Cambria Math" panose="02040503050406030204" pitchFamily="18" charset="0"/>
                            <a:ea typeface="游明朝" panose="02020400000000000000" pitchFamily="18" charset="-128"/>
                          </a:rPr>
                          <m:t>𝜕</m:t>
                        </m:r>
                        <m:r>
                          <a:rPr lang="en-US" altLang="ja-JP" sz="2400" i="1">
                            <a:latin typeface="Cambria Math" panose="02040503050406030204" pitchFamily="18" charset="0"/>
                            <a:ea typeface="游明朝" panose="02020400000000000000" pitchFamily="18" charset="-128"/>
                          </a:rPr>
                          <m:t>𝑥</m:t>
                        </m:r>
                      </m:den>
                    </m:f>
                    <m:r>
                      <a:rPr lang="en-US" altLang="ja-JP" sz="2400" b="0" i="0" smtClean="0">
                        <a:latin typeface="Cambria Math" panose="02040503050406030204" pitchFamily="18" charset="0"/>
                        <a:ea typeface="游明朝" panose="02020400000000000000" pitchFamily="18" charset="-128"/>
                      </a:rPr>
                      <m:t>,   </m:t>
                    </m:r>
                    <m:d>
                      <m:dPr>
                        <m:begChr m:val="["/>
                        <m:endChr m:val="]"/>
                        <m:ctrlPr>
                          <a:rPr lang="en-US" altLang="ja-JP" sz="2400" b="0" i="0" smtClean="0">
                            <a:latin typeface="Cambria Math" panose="02040503050406030204" pitchFamily="18" charset="0"/>
                            <a:ea typeface="游明朝" panose="02020400000000000000" pitchFamily="18" charset="-128"/>
                          </a:rPr>
                        </m:ctrlPr>
                      </m:dPr>
                      <m:e>
                        <m:r>
                          <a:rPr lang="en-US" altLang="ja-JP" sz="2400" b="0" i="1" smtClean="0">
                            <a:latin typeface="Cambria Math" panose="02040503050406030204" pitchFamily="18" charset="0"/>
                            <a:ea typeface="游明朝" panose="02020400000000000000" pitchFamily="18" charset="-128"/>
                          </a:rPr>
                          <m:t>0,1</m:t>
                        </m:r>
                      </m:e>
                    </m:d>
                    <m:r>
                      <a:rPr lang="en-US" altLang="ja-JP" sz="2400" b="0" i="1" smtClean="0">
                        <a:latin typeface="Cambria Math" panose="02040503050406030204" pitchFamily="18" charset="0"/>
                        <a:ea typeface="游明朝" panose="02020400000000000000" pitchFamily="18" charset="-128"/>
                      </a:rPr>
                      <m:t>∈</m:t>
                    </m:r>
                    <m:r>
                      <a:rPr lang="en-US" altLang="ja-JP" sz="2400" b="0" i="1" smtClean="0">
                        <a:latin typeface="Cambria Math" panose="02040503050406030204" pitchFamily="18" charset="0"/>
                        <a:ea typeface="游明朝" panose="02020400000000000000" pitchFamily="18" charset="-128"/>
                      </a:rPr>
                      <m:t>𝑅</m:t>
                    </m:r>
                  </m:oMath>
                </a14:m>
                <a:endParaRPr lang="en-US" altLang="ja-JP" sz="2400" dirty="0">
                  <a:ea typeface="游明朝" panose="02020400000000000000" pitchFamily="18" charset="-128"/>
                </a:endParaRPr>
              </a:p>
              <a:p>
                <a:pPr marL="0" indent="0">
                  <a:buNone/>
                </a:pPr>
                <a:r>
                  <a:rPr lang="ja-JP" altLang="en-US" sz="2400" dirty="0">
                    <a:ea typeface="游明朝" panose="02020400000000000000" pitchFamily="18" charset="-128"/>
                  </a:rPr>
                  <a:t>境界条件：</a:t>
                </a:r>
                <a:r>
                  <a:rPr lang="en-US" altLang="ja-JP" sz="2400" dirty="0">
                    <a:ea typeface="游明朝" panose="02020400000000000000" pitchFamily="18" charset="-128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ja-JP" sz="2400" i="1">
                        <a:latin typeface="Cambria Math" panose="02040503050406030204" pitchFamily="18" charset="0"/>
                        <a:ea typeface="游明朝" panose="02020400000000000000" pitchFamily="18" charset="-128"/>
                      </a:rPr>
                      <m:t>𝜙</m:t>
                    </m:r>
                    <m:d>
                      <m:dPr>
                        <m:ctrlPr>
                          <a:rPr lang="en-US" altLang="ja-JP" sz="2400" b="0" i="1" smtClean="0">
                            <a:latin typeface="Cambria Math" panose="02040503050406030204" pitchFamily="18" charset="0"/>
                            <a:ea typeface="游明朝" panose="02020400000000000000" pitchFamily="18" charset="-128"/>
                          </a:rPr>
                        </m:ctrlPr>
                      </m:dPr>
                      <m:e>
                        <m:r>
                          <a:rPr lang="en-US" altLang="ja-JP" sz="2400" b="0" i="1" smtClean="0">
                            <a:latin typeface="Cambria Math" panose="02040503050406030204" pitchFamily="18" charset="0"/>
                            <a:ea typeface="游明朝" panose="02020400000000000000" pitchFamily="18" charset="-128"/>
                          </a:rPr>
                          <m:t>0,</m:t>
                        </m:r>
                        <m:r>
                          <a:rPr lang="en-US" altLang="ja-JP" sz="2400" b="0" i="1" smtClean="0">
                            <a:latin typeface="Cambria Math" panose="02040503050406030204" pitchFamily="18" charset="0"/>
                            <a:ea typeface="游明朝" panose="02020400000000000000" pitchFamily="18" charset="-128"/>
                          </a:rPr>
                          <m:t>𝑡</m:t>
                        </m:r>
                      </m:e>
                    </m:d>
                    <m:r>
                      <a:rPr lang="en-US" altLang="ja-JP" sz="2400" b="0" i="1" smtClean="0">
                        <a:latin typeface="Cambria Math" panose="02040503050406030204" pitchFamily="18" charset="0"/>
                        <a:ea typeface="游明朝" panose="02020400000000000000" pitchFamily="18" charset="-128"/>
                      </a:rPr>
                      <m:t>=</m:t>
                    </m:r>
                    <m:r>
                      <a:rPr lang="en-US" altLang="ja-JP" sz="2400" b="0" i="1" smtClean="0">
                        <a:latin typeface="Cambria Math" panose="02040503050406030204" pitchFamily="18" charset="0"/>
                        <a:ea typeface="游明朝" panose="02020400000000000000" pitchFamily="18" charset="-128"/>
                      </a:rPr>
                      <m:t>𝜙</m:t>
                    </m:r>
                    <m:d>
                      <m:dPr>
                        <m:ctrlPr>
                          <a:rPr lang="en-US" altLang="ja-JP" sz="2400" b="0" i="1" smtClean="0">
                            <a:latin typeface="Cambria Math" panose="02040503050406030204" pitchFamily="18" charset="0"/>
                            <a:ea typeface="游明朝" panose="02020400000000000000" pitchFamily="18" charset="-128"/>
                          </a:rPr>
                        </m:ctrlPr>
                      </m:dPr>
                      <m:e>
                        <m:r>
                          <a:rPr lang="en-US" altLang="ja-JP" sz="2400" b="0" i="1" smtClean="0">
                            <a:latin typeface="Cambria Math" panose="02040503050406030204" pitchFamily="18" charset="0"/>
                            <a:ea typeface="游明朝" panose="02020400000000000000" pitchFamily="18" charset="-128"/>
                          </a:rPr>
                          <m:t>1,</m:t>
                        </m:r>
                        <m:r>
                          <a:rPr lang="en-US" altLang="ja-JP" sz="2400" b="0" i="1" smtClean="0">
                            <a:latin typeface="Cambria Math" panose="02040503050406030204" pitchFamily="18" charset="0"/>
                            <a:ea typeface="游明朝" panose="02020400000000000000" pitchFamily="18" charset="-128"/>
                          </a:rPr>
                          <m:t>𝑡</m:t>
                        </m:r>
                      </m:e>
                    </m:d>
                  </m:oMath>
                </a14:m>
                <a:endParaRPr lang="en-US" altLang="ja-JP" sz="2400" b="0" dirty="0">
                  <a:ea typeface="游明朝" panose="02020400000000000000" pitchFamily="18" charset="-128"/>
                </a:endParaRPr>
              </a:p>
              <a:p>
                <a:pPr marL="0" indent="0">
                  <a:buNone/>
                </a:pPr>
                <a:r>
                  <a:rPr lang="ja-JP" altLang="en-US" sz="2400" dirty="0">
                    <a:ea typeface="游明朝" panose="02020400000000000000" pitchFamily="18" charset="-128"/>
                  </a:rPr>
                  <a:t>初期条件：</a:t>
                </a:r>
                <a:r>
                  <a:rPr lang="en-US" altLang="ja-JP" sz="2400" dirty="0">
                    <a:ea typeface="游明朝" panose="02020400000000000000" pitchFamily="18" charset="-128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ja-JP" sz="2400" i="1">
                        <a:latin typeface="Cambria Math" panose="02040503050406030204" pitchFamily="18" charset="0"/>
                        <a:ea typeface="游明朝" panose="02020400000000000000" pitchFamily="18" charset="-128"/>
                      </a:rPr>
                      <m:t>𝜙</m:t>
                    </m:r>
                    <m:d>
                      <m:dPr>
                        <m:ctrlPr>
                          <a:rPr lang="en-US" altLang="ja-JP" sz="2400" b="0" i="1" smtClean="0">
                            <a:latin typeface="Cambria Math" panose="02040503050406030204" pitchFamily="18" charset="0"/>
                            <a:ea typeface="游明朝" panose="02020400000000000000" pitchFamily="18" charset="-128"/>
                          </a:rPr>
                        </m:ctrlPr>
                      </m:dPr>
                      <m:e>
                        <m:r>
                          <a:rPr lang="en-US" altLang="ja-JP" sz="2400" b="0" i="1" smtClean="0">
                            <a:latin typeface="Cambria Math" panose="02040503050406030204" pitchFamily="18" charset="0"/>
                            <a:ea typeface="游明朝" panose="02020400000000000000" pitchFamily="18" charset="-128"/>
                          </a:rPr>
                          <m:t>𝑥</m:t>
                        </m:r>
                        <m:r>
                          <a:rPr lang="en-US" altLang="ja-JP" sz="2400" b="0" i="1" smtClean="0">
                            <a:latin typeface="Cambria Math" panose="02040503050406030204" pitchFamily="18" charset="0"/>
                            <a:ea typeface="游明朝" panose="02020400000000000000" pitchFamily="18" charset="-128"/>
                          </a:rPr>
                          <m:t>,0</m:t>
                        </m:r>
                      </m:e>
                    </m:d>
                    <m:r>
                      <a:rPr lang="en-US" altLang="ja-JP" sz="2400" b="0" i="1" smtClean="0">
                        <a:latin typeface="Cambria Math" panose="02040503050406030204" pitchFamily="18" charset="0"/>
                        <a:ea typeface="游明朝" panose="02020400000000000000" pitchFamily="18" charset="-128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altLang="ja-JP" sz="2400" b="0" i="1" smtClean="0">
                            <a:latin typeface="Cambria Math" panose="02040503050406030204" pitchFamily="18" charset="0"/>
                            <a:ea typeface="游明朝" panose="02020400000000000000" pitchFamily="18" charset="-128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ja-JP" sz="2400" b="0" i="1" smtClean="0">
                                <a:latin typeface="Cambria Math" panose="02040503050406030204" pitchFamily="18" charset="0"/>
                                <a:ea typeface="游明朝" panose="02020400000000000000" pitchFamily="18" charset="-128"/>
                              </a:rPr>
                            </m:ctrlPr>
                          </m:eqArrPr>
                          <m:e>
                            <m:func>
                              <m:funcPr>
                                <m:ctrlPr>
                                  <a:rPr lang="en-US" altLang="ja-JP" sz="2400" b="0" i="1" smtClean="0">
                                    <a:latin typeface="Cambria Math" panose="02040503050406030204" pitchFamily="18" charset="0"/>
                                    <a:ea typeface="游明朝" panose="02020400000000000000" pitchFamily="18" charset="-128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ja-JP" sz="2400" b="0" i="0" smtClean="0">
                                    <a:latin typeface="Cambria Math" panose="02040503050406030204" pitchFamily="18" charset="0"/>
                                    <a:ea typeface="游明朝" panose="02020400000000000000" pitchFamily="18" charset="-128"/>
                                  </a:rPr>
                                  <m:t>sin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altLang="ja-JP" sz="2400" b="0" i="1" smtClean="0">
                                        <a:latin typeface="Cambria Math" panose="02040503050406030204" pitchFamily="18" charset="0"/>
                                        <a:ea typeface="游明朝" panose="02020400000000000000" pitchFamily="18" charset="-128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altLang="ja-JP" sz="2400" b="0" i="1" smtClean="0">
                                            <a:latin typeface="Cambria Math" panose="02040503050406030204" pitchFamily="18" charset="0"/>
                                            <a:ea typeface="游明朝" panose="02020400000000000000" pitchFamily="18" charset="-128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altLang="ja-JP" sz="2400" b="0" i="1" smtClean="0">
                                            <a:latin typeface="Cambria Math" panose="02040503050406030204" pitchFamily="18" charset="0"/>
                                            <a:ea typeface="游明朝" panose="02020400000000000000" pitchFamily="18" charset="-128"/>
                                          </a:rPr>
                                          <m:t>𝜋</m:t>
                                        </m:r>
                                        <m:r>
                                          <a:rPr lang="en-US" altLang="ja-JP" sz="2400" b="0" i="1" smtClean="0">
                                            <a:latin typeface="Cambria Math" panose="02040503050406030204" pitchFamily="18" charset="0"/>
                                            <a:ea typeface="游明朝" panose="02020400000000000000" pitchFamily="18" charset="-128"/>
                                          </a:rPr>
                                          <m:t>𝑥</m:t>
                                        </m:r>
                                      </m:num>
                                      <m:den>
                                        <m:r>
                                          <a:rPr lang="en-US" altLang="ja-JP" sz="2400" b="0" i="1" smtClean="0">
                                            <a:latin typeface="Cambria Math" panose="02040503050406030204" pitchFamily="18" charset="0"/>
                                            <a:ea typeface="游明朝" panose="02020400000000000000" pitchFamily="18" charset="-128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</m:func>
                            <m:r>
                              <a:rPr lang="en-US" altLang="ja-JP" sz="2400" b="0" i="1" smtClean="0">
                                <a:latin typeface="Cambria Math" panose="02040503050406030204" pitchFamily="18" charset="0"/>
                                <a:ea typeface="游明朝" panose="02020400000000000000" pitchFamily="18" charset="-128"/>
                              </a:rPr>
                              <m:t>, </m:t>
                            </m:r>
                            <m:r>
                              <a:rPr lang="en-US" altLang="ja-JP" sz="2400" b="0" i="1" smtClean="0">
                                <a:latin typeface="Cambria Math" panose="02040503050406030204" pitchFamily="18" charset="0"/>
                                <a:ea typeface="游明朝" panose="02020400000000000000" pitchFamily="18" charset="-128"/>
                              </a:rPr>
                              <m:t>𝑥</m:t>
                            </m:r>
                            <m:r>
                              <a:rPr lang="en-US" altLang="ja-JP" sz="2400" b="0" i="1" smtClean="0">
                                <a:latin typeface="Cambria Math" panose="02040503050406030204" pitchFamily="18" charset="0"/>
                                <a:ea typeface="游明朝" panose="02020400000000000000" pitchFamily="18" charset="-128"/>
                              </a:rPr>
                              <m:t>&lt;</m:t>
                            </m:r>
                            <m:r>
                              <a:rPr lang="en-US" altLang="ja-JP" sz="2400" b="0" i="1" smtClean="0">
                                <a:latin typeface="Cambria Math" panose="02040503050406030204" pitchFamily="18" charset="0"/>
                                <a:ea typeface="游明朝" panose="02020400000000000000" pitchFamily="18" charset="-128"/>
                              </a:rPr>
                              <m:t>𝜋</m:t>
                            </m:r>
                          </m:e>
                          <m:e>
                            <m:r>
                              <a:rPr lang="en-US" altLang="ja-JP" sz="2400" b="0" i="1" smtClean="0">
                                <a:latin typeface="Cambria Math" panose="02040503050406030204" pitchFamily="18" charset="0"/>
                                <a:ea typeface="游明朝" panose="02020400000000000000" pitchFamily="18" charset="-128"/>
                              </a:rPr>
                              <m:t>0,          </m:t>
                            </m:r>
                            <m:r>
                              <a:rPr lang="en-US" altLang="ja-JP" sz="2400" b="0" i="1" smtClean="0">
                                <a:latin typeface="Cambria Math" panose="02040503050406030204" pitchFamily="18" charset="0"/>
                                <a:ea typeface="游明朝" panose="02020400000000000000" pitchFamily="18" charset="-128"/>
                              </a:rPr>
                              <m:t>𝜋</m:t>
                            </m:r>
                            <m:r>
                              <a:rPr lang="en-US" altLang="ja-JP" sz="2400" b="0" i="1" smtClean="0">
                                <a:latin typeface="Cambria Math" panose="02040503050406030204" pitchFamily="18" charset="0"/>
                                <a:ea typeface="游明朝" panose="02020400000000000000" pitchFamily="18" charset="-128"/>
                              </a:rPr>
                              <m:t>≤</m:t>
                            </m:r>
                            <m:r>
                              <a:rPr lang="en-US" altLang="ja-JP" sz="2400" b="0" i="1" smtClean="0">
                                <a:latin typeface="Cambria Math" panose="02040503050406030204" pitchFamily="18" charset="0"/>
                                <a:ea typeface="游明朝" panose="02020400000000000000" pitchFamily="18" charset="-128"/>
                              </a:rPr>
                              <m:t>𝑥</m:t>
                            </m:r>
                          </m:e>
                        </m:eqArr>
                      </m:e>
                    </m:d>
                  </m:oMath>
                </a14:m>
                <a:endParaRPr lang="en-US" altLang="ja-JP" sz="2400" dirty="0">
                  <a:ea typeface="游明朝" panose="02020400000000000000" pitchFamily="18" charset="-128"/>
                </a:endParaRPr>
              </a:p>
              <a:p>
                <a:pPr marL="0" indent="0">
                  <a:buNone/>
                </a:pPr>
                <a:endParaRPr lang="en-US" altLang="ja-JP" sz="2400" dirty="0">
                  <a:latin typeface="游明朝" panose="02020400000000000000" pitchFamily="18" charset="-128"/>
                  <a:ea typeface="游明朝" panose="02020400000000000000" pitchFamily="18" charset="-128"/>
                </a:endParaRPr>
              </a:p>
              <a:p>
                <a:pPr marL="0" indent="0">
                  <a:buNone/>
                </a:pPr>
                <a:r>
                  <a:rPr lang="en-US" altLang="ja-JP" sz="2400" dirty="0">
                    <a:latin typeface="游明朝" panose="02020400000000000000" pitchFamily="18" charset="-128"/>
                    <a:ea typeface="游明朝" panose="02020400000000000000" pitchFamily="18" charset="-128"/>
                  </a:rPr>
                  <a:t>※</a:t>
                </a:r>
                <a:r>
                  <a:rPr lang="ja-JP" altLang="en-US" sz="2400" dirty="0">
                    <a:latin typeface="游明朝" panose="02020400000000000000" pitchFamily="18" charset="-128"/>
                    <a:ea typeface="游明朝" panose="02020400000000000000" pitchFamily="18" charset="-128"/>
                  </a:rPr>
                  <a:t>厳密解：</a:t>
                </a:r>
                <a:r>
                  <a:rPr lang="en-US" altLang="ja-JP" sz="2400" dirty="0">
                    <a:ea typeface="游明朝" panose="02020400000000000000" pitchFamily="18" charset="-128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ja-JP" sz="2400" b="0" i="1" smtClean="0">
                        <a:latin typeface="Cambria Math" panose="02040503050406030204" pitchFamily="18" charset="0"/>
                        <a:ea typeface="游明朝" panose="02020400000000000000" pitchFamily="18" charset="-128"/>
                      </a:rPr>
                      <m:t>𝜙</m:t>
                    </m:r>
                    <m:d>
                      <m:dPr>
                        <m:ctrlPr>
                          <a:rPr lang="en-US" altLang="ja-JP" sz="2400" b="0" i="1" smtClean="0">
                            <a:latin typeface="Cambria Math" panose="02040503050406030204" pitchFamily="18" charset="0"/>
                            <a:ea typeface="游明朝" panose="02020400000000000000" pitchFamily="18" charset="-128"/>
                          </a:rPr>
                        </m:ctrlPr>
                      </m:dPr>
                      <m:e>
                        <m:r>
                          <a:rPr lang="en-US" altLang="ja-JP" sz="2400" b="0" i="1" smtClean="0">
                            <a:latin typeface="Cambria Math" panose="02040503050406030204" pitchFamily="18" charset="0"/>
                            <a:ea typeface="游明朝" panose="02020400000000000000" pitchFamily="18" charset="-128"/>
                          </a:rPr>
                          <m:t>𝑥</m:t>
                        </m:r>
                        <m:r>
                          <a:rPr lang="en-US" altLang="ja-JP" sz="2400" b="0" i="1" smtClean="0">
                            <a:latin typeface="Cambria Math" panose="02040503050406030204" pitchFamily="18" charset="0"/>
                            <a:ea typeface="游明朝" panose="02020400000000000000" pitchFamily="18" charset="-128"/>
                          </a:rPr>
                          <m:t>,</m:t>
                        </m:r>
                        <m:r>
                          <a:rPr lang="en-US" altLang="ja-JP" sz="2400" b="0" i="1" smtClean="0">
                            <a:latin typeface="Cambria Math" panose="02040503050406030204" pitchFamily="18" charset="0"/>
                            <a:ea typeface="游明朝" panose="02020400000000000000" pitchFamily="18" charset="-128"/>
                          </a:rPr>
                          <m:t>𝑡</m:t>
                        </m:r>
                      </m:e>
                    </m:d>
                    <m:r>
                      <a:rPr lang="en-US" altLang="ja-JP" sz="2400" b="0" i="1" smtClean="0">
                        <a:latin typeface="Cambria Math" panose="02040503050406030204" pitchFamily="18" charset="0"/>
                        <a:ea typeface="游明朝" panose="02020400000000000000" pitchFamily="18" charset="-128"/>
                      </a:rPr>
                      <m:t>=</m:t>
                    </m:r>
                    <m:r>
                      <a:rPr lang="en-US" altLang="ja-JP" sz="2400" b="0" i="1" smtClean="0">
                        <a:latin typeface="Cambria Math" panose="02040503050406030204" pitchFamily="18" charset="0"/>
                        <a:ea typeface="游明朝" panose="02020400000000000000" pitchFamily="18" charset="-128"/>
                      </a:rPr>
                      <m:t>𝜙</m:t>
                    </m:r>
                    <m:d>
                      <m:dPr>
                        <m:ctrlPr>
                          <a:rPr lang="en-US" altLang="ja-JP" sz="2400" b="0" i="1" smtClean="0">
                            <a:latin typeface="Cambria Math" panose="02040503050406030204" pitchFamily="18" charset="0"/>
                            <a:ea typeface="游明朝" panose="02020400000000000000" pitchFamily="18" charset="-128"/>
                          </a:rPr>
                        </m:ctrlPr>
                      </m:dPr>
                      <m:e>
                        <m:r>
                          <a:rPr lang="en-US" altLang="ja-JP" sz="2400" b="0" i="1" smtClean="0">
                            <a:latin typeface="Cambria Math" panose="02040503050406030204" pitchFamily="18" charset="0"/>
                            <a:ea typeface="游明朝" panose="02020400000000000000" pitchFamily="18" charset="-128"/>
                          </a:rPr>
                          <m:t>𝑥</m:t>
                        </m:r>
                        <m:r>
                          <a:rPr lang="en-US" altLang="ja-JP" sz="2400" b="0" i="1" smtClean="0">
                            <a:latin typeface="Cambria Math" panose="02040503050406030204" pitchFamily="18" charset="0"/>
                            <a:ea typeface="游明朝" panose="02020400000000000000" pitchFamily="18" charset="-128"/>
                          </a:rPr>
                          <m:t>−</m:t>
                        </m:r>
                        <m:r>
                          <a:rPr lang="en-US" altLang="ja-JP" sz="2400" b="0" i="1" smtClean="0">
                            <a:latin typeface="Cambria Math" panose="02040503050406030204" pitchFamily="18" charset="0"/>
                            <a:ea typeface="游明朝" panose="02020400000000000000" pitchFamily="18" charset="-128"/>
                          </a:rPr>
                          <m:t>𝑐𝑡</m:t>
                        </m:r>
                        <m:r>
                          <a:rPr lang="en-US" altLang="ja-JP" sz="2400" b="0" i="1" smtClean="0">
                            <a:latin typeface="Cambria Math" panose="02040503050406030204" pitchFamily="18" charset="0"/>
                            <a:ea typeface="游明朝" panose="02020400000000000000" pitchFamily="18" charset="-128"/>
                          </a:rPr>
                          <m:t>,0</m:t>
                        </m:r>
                      </m:e>
                    </m:d>
                  </m:oMath>
                </a14:m>
                <a:endParaRPr lang="en-US" altLang="ja-JP" sz="2400" b="0" dirty="0">
                  <a:ea typeface="游明朝" panose="02020400000000000000" pitchFamily="18" charset="-128"/>
                </a:endParaRPr>
              </a:p>
            </p:txBody>
          </p:sp>
        </mc:Choice>
        <mc:Fallback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E28381EC-519A-4A56-A509-7063CC47E79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2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23ACA39E-2829-473E-8FBF-61A17625B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78BB1-6FD2-4067-B326-8DA54485A403}" type="slidenum">
              <a:rPr kumimoji="1" lang="ja-JP" altLang="en-US" smtClean="0"/>
              <a:t>7</a:t>
            </a:fld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93852A50-1921-4040-AF76-75BD27EE97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0357" y="1770923"/>
            <a:ext cx="5604288" cy="4203216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065BF6B9-F2EC-4CD1-B68B-546F030774BF}"/>
              </a:ext>
            </a:extLst>
          </p:cNvPr>
          <p:cNvSpPr txBox="1"/>
          <p:nvPr/>
        </p:nvSpPr>
        <p:spPr>
          <a:xfrm>
            <a:off x="8229962" y="5992297"/>
            <a:ext cx="2146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時空間</a:t>
            </a:r>
            <a:r>
              <a:rPr kumimoji="1" lang="en-US" altLang="ja-JP" dirty="0"/>
              <a:t>1</a:t>
            </a:r>
            <a:r>
              <a:rPr kumimoji="1" lang="ja-JP" altLang="en-US" dirty="0"/>
              <a:t>次精度差分</a:t>
            </a:r>
          </a:p>
        </p:txBody>
      </p:sp>
    </p:spTree>
    <p:extLst>
      <p:ext uri="{BB962C8B-B14F-4D97-AF65-F5344CB8AC3E}">
        <p14:creationId xmlns:p14="http://schemas.microsoft.com/office/powerpoint/2010/main" val="4303737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CF0FE2F-521F-43C4-A4FA-9806ED3AA9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2.2	</a:t>
            </a:r>
            <a:r>
              <a:rPr kumimoji="1" lang="ja-JP" altLang="en-US" dirty="0"/>
              <a:t>双曲型方程式の数値</a:t>
            </a:r>
            <a:r>
              <a:rPr lang="ja-JP" altLang="en-US" dirty="0"/>
              <a:t>解法（</a:t>
            </a:r>
            <a:r>
              <a:rPr lang="en-US" altLang="ja-JP" dirty="0"/>
              <a:t>2/2</a:t>
            </a:r>
            <a:r>
              <a:rPr lang="ja-JP" altLang="en-US" dirty="0"/>
              <a:t>）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28381EC-519A-4A56-A509-7063CC47E7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sz="2400" b="0" dirty="0">
                <a:ea typeface="游明朝" panose="02020400000000000000" pitchFamily="18" charset="-128"/>
              </a:rPr>
              <a:t>移流方程式の解は上流方向の解に依存</a:t>
            </a:r>
            <a:endParaRPr lang="en-US" altLang="ja-JP" sz="2400" b="0" dirty="0">
              <a:ea typeface="游明朝" panose="02020400000000000000" pitchFamily="18" charset="-128"/>
            </a:endParaRPr>
          </a:p>
          <a:p>
            <a:pPr marL="0" indent="0">
              <a:buNone/>
            </a:pPr>
            <a:r>
              <a:rPr lang="ja-JP" altLang="en-US" sz="2400" b="0" dirty="0">
                <a:ea typeface="游明朝" panose="02020400000000000000" pitchFamily="18" charset="-128"/>
              </a:rPr>
              <a:t>風上方向：情報が伝播してくる方向のみの差分を使わないと解けない</a:t>
            </a:r>
            <a:endParaRPr lang="en-US" altLang="ja-JP" sz="2400" b="0" dirty="0">
              <a:ea typeface="游明朝" panose="02020400000000000000" pitchFamily="18" charset="-128"/>
            </a:endParaRP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23ACA39E-2829-473E-8FBF-61A17625B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78BB1-6FD2-4067-B326-8DA54485A403}" type="slidenum">
              <a:rPr kumimoji="1" lang="ja-JP" altLang="en-US" smtClean="0"/>
              <a:t>8</a:t>
            </a:fld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93852A50-1921-4040-AF76-75BD27EE97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800" y="2734048"/>
            <a:ext cx="3600000" cy="2700000"/>
          </a:xfrm>
          <a:prstGeom prst="rect">
            <a:avLst/>
          </a:prstGeom>
        </p:spPr>
      </p:pic>
      <p:pic>
        <p:nvPicPr>
          <p:cNvPr id="8" name="図 7" descr="文字と写真のスクリーンショット&#10;&#10;自動的に生成された説明">
            <a:extLst>
              <a:ext uri="{FF2B5EF4-FFF2-40B4-BE49-F238E27FC236}">
                <a16:creationId xmlns:a16="http://schemas.microsoft.com/office/drawing/2014/main" id="{F56E9524-338A-4926-B686-7257C8CA6E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2200" y="2734048"/>
            <a:ext cx="3600000" cy="2700000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C143C50B-812A-47A4-A127-EE5020AB2E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6000" y="2734048"/>
            <a:ext cx="3600000" cy="2700000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5DCE0F22-AC63-49F0-8C1A-C94E8371B4E5}"/>
              </a:ext>
            </a:extLst>
          </p:cNvPr>
          <p:cNvSpPr txBox="1"/>
          <p:nvPr/>
        </p:nvSpPr>
        <p:spPr>
          <a:xfrm>
            <a:off x="1720159" y="612354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風上差分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C88B8A4C-AD33-4406-AC73-12D0DF16D13A}"/>
              </a:ext>
            </a:extLst>
          </p:cNvPr>
          <p:cNvSpPr txBox="1"/>
          <p:nvPr/>
        </p:nvSpPr>
        <p:spPr>
          <a:xfrm>
            <a:off x="9419149" y="607168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風下差分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2740D120-E7CC-4F37-9184-129275ED401C}"/>
              </a:ext>
            </a:extLst>
          </p:cNvPr>
          <p:cNvSpPr txBox="1"/>
          <p:nvPr/>
        </p:nvSpPr>
        <p:spPr>
          <a:xfrm>
            <a:off x="5569654" y="608570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中心差分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正方形/長方形 13">
                <a:extLst>
                  <a:ext uri="{FF2B5EF4-FFF2-40B4-BE49-F238E27FC236}">
                    <a16:creationId xmlns:a16="http://schemas.microsoft.com/office/drawing/2014/main" id="{D322C0F2-665B-49A9-AE82-981B9FB3CE95}"/>
                  </a:ext>
                </a:extLst>
              </p:cNvPr>
              <p:cNvSpPr/>
              <p:nvPr/>
            </p:nvSpPr>
            <p:spPr>
              <a:xfrm>
                <a:off x="1238056" y="5487758"/>
                <a:ext cx="1849032" cy="63549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ja-JP" i="1" smtClean="0">
                              <a:latin typeface="Cambria Math" panose="02040503050406030204" pitchFamily="18" charset="0"/>
                              <a:ea typeface="游明朝" panose="02020400000000000000" pitchFamily="18" charset="-128"/>
                            </a:rPr>
                          </m:ctrlPr>
                        </m:fPr>
                        <m:num>
                          <m:r>
                            <a:rPr lang="en-US" altLang="ja-JP" i="1">
                              <a:latin typeface="Cambria Math" panose="02040503050406030204" pitchFamily="18" charset="0"/>
                              <a:ea typeface="游明朝" panose="02020400000000000000" pitchFamily="18" charset="-128"/>
                            </a:rPr>
                            <m:t>𝜕𝜙</m:t>
                          </m:r>
                        </m:num>
                        <m:den>
                          <m:r>
                            <a:rPr lang="en-US" altLang="ja-JP" i="1">
                              <a:latin typeface="Cambria Math" panose="02040503050406030204" pitchFamily="18" charset="0"/>
                              <a:ea typeface="游明朝" panose="02020400000000000000" pitchFamily="18" charset="-128"/>
                            </a:rPr>
                            <m:t>𝜕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  <a:ea typeface="游明朝" panose="02020400000000000000" pitchFamily="18" charset="-128"/>
                            </a:rPr>
                            <m:t>𝑥</m:t>
                          </m:r>
                        </m:den>
                      </m:f>
                      <m:r>
                        <a:rPr lang="en-US" altLang="ja-JP" b="0" i="1" smtClean="0">
                          <a:latin typeface="Cambria Math" panose="02040503050406030204" pitchFamily="18" charset="0"/>
                          <a:ea typeface="游明朝" panose="02020400000000000000" pitchFamily="18" charset="-128"/>
                        </a:rPr>
                        <m:t>=</m:t>
                      </m:r>
                      <m:f>
                        <m:fPr>
                          <m:ctrlPr>
                            <a:rPr lang="en-US" altLang="ja-JP" i="1" smtClean="0">
                              <a:latin typeface="Cambria Math" panose="02040503050406030204" pitchFamily="18" charset="0"/>
                              <a:ea typeface="游明朝" panose="02020400000000000000" pitchFamily="18" charset="-128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  <a:ea typeface="游明朝" panose="02020400000000000000" pitchFamily="18" charset="-128"/>
                                </a:rPr>
                              </m:ctrlPr>
                            </m:sSubSup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游明朝" panose="02020400000000000000" pitchFamily="18" charset="-128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游明朝" panose="02020400000000000000" pitchFamily="18" charset="-128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游明朝" panose="02020400000000000000" pitchFamily="18" charset="-128"/>
                                </a:rPr>
                                <m:t>𝑛</m:t>
                              </m:r>
                            </m:sup>
                          </m:sSubSup>
                          <m:r>
                            <a:rPr lang="en-US" altLang="ja-JP" i="1">
                              <a:latin typeface="Cambria Math" panose="02040503050406030204" pitchFamily="18" charset="0"/>
                              <a:ea typeface="游明朝" panose="02020400000000000000" pitchFamily="18" charset="-128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  <a:ea typeface="游明朝" panose="02020400000000000000" pitchFamily="18" charset="-128"/>
                                </a:rPr>
                              </m:ctrlPr>
                            </m:sSubSup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游明朝" panose="02020400000000000000" pitchFamily="18" charset="-128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游明朝" panose="02020400000000000000" pitchFamily="18" charset="-128"/>
                                </a:rPr>
                                <m:t>𝑖</m:t>
                              </m:r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  <a:ea typeface="游明朝" panose="02020400000000000000" pitchFamily="18" charset="-128"/>
                                </a:rPr>
                                <m:t>−1</m:t>
                              </m:r>
                            </m:sub>
                            <m:sup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游明朝" panose="02020400000000000000" pitchFamily="18" charset="-128"/>
                                </a:rPr>
                                <m:t>𝑛</m:t>
                              </m:r>
                            </m:sup>
                          </m:sSubSup>
                        </m:num>
                        <m:den>
                          <m:r>
                            <a:rPr lang="en-US" altLang="ja-JP" i="1">
                              <a:latin typeface="Cambria Math" panose="02040503050406030204" pitchFamily="18" charset="0"/>
                              <a:ea typeface="游明朝" panose="02020400000000000000" pitchFamily="18" charset="-128"/>
                            </a:rPr>
                            <m:t>∆</m:t>
                          </m:r>
                          <m:r>
                            <a:rPr lang="en-US" altLang="ja-JP" i="1" smtClean="0">
                              <a:latin typeface="Cambria Math" panose="02040503050406030204" pitchFamily="18" charset="0"/>
                              <a:ea typeface="游明朝" panose="02020400000000000000" pitchFamily="18" charset="-128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ja-JP" altLang="en-US" dirty="0"/>
              </a:p>
            </p:txBody>
          </p:sp>
        </mc:Choice>
        <mc:Fallback>
          <p:sp>
            <p:nvSpPr>
              <p:cNvPr id="14" name="正方形/長方形 13">
                <a:extLst>
                  <a:ext uri="{FF2B5EF4-FFF2-40B4-BE49-F238E27FC236}">
                    <a16:creationId xmlns:a16="http://schemas.microsoft.com/office/drawing/2014/main" id="{D322C0F2-665B-49A9-AE82-981B9FB3CE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8056" y="5487758"/>
                <a:ext cx="1849032" cy="63549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正方形/長方形 14">
                <a:extLst>
                  <a:ext uri="{FF2B5EF4-FFF2-40B4-BE49-F238E27FC236}">
                    <a16:creationId xmlns:a16="http://schemas.microsoft.com/office/drawing/2014/main" id="{3607B2DC-051C-41E4-905F-2768F11AD080}"/>
                  </a:ext>
                </a:extLst>
              </p:cNvPr>
              <p:cNvSpPr/>
              <p:nvPr/>
            </p:nvSpPr>
            <p:spPr>
              <a:xfrm>
                <a:off x="5087551" y="5450213"/>
                <a:ext cx="2012410" cy="63549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ja-JP" i="1" smtClean="0">
                              <a:latin typeface="Cambria Math" panose="02040503050406030204" pitchFamily="18" charset="0"/>
                              <a:ea typeface="游明朝" panose="02020400000000000000" pitchFamily="18" charset="-128"/>
                            </a:rPr>
                          </m:ctrlPr>
                        </m:fPr>
                        <m:num>
                          <m:r>
                            <a:rPr lang="en-US" altLang="ja-JP" i="1">
                              <a:latin typeface="Cambria Math" panose="02040503050406030204" pitchFamily="18" charset="0"/>
                              <a:ea typeface="游明朝" panose="02020400000000000000" pitchFamily="18" charset="-128"/>
                            </a:rPr>
                            <m:t>𝜕𝜙</m:t>
                          </m:r>
                        </m:num>
                        <m:den>
                          <m:r>
                            <a:rPr lang="en-US" altLang="ja-JP" i="1">
                              <a:latin typeface="Cambria Math" panose="02040503050406030204" pitchFamily="18" charset="0"/>
                              <a:ea typeface="游明朝" panose="02020400000000000000" pitchFamily="18" charset="-128"/>
                            </a:rPr>
                            <m:t>𝜕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  <a:ea typeface="游明朝" panose="02020400000000000000" pitchFamily="18" charset="-128"/>
                            </a:rPr>
                            <m:t>𝑥</m:t>
                          </m:r>
                        </m:den>
                      </m:f>
                      <m:r>
                        <a:rPr lang="en-US" altLang="ja-JP" b="0" i="1" smtClean="0">
                          <a:latin typeface="Cambria Math" panose="02040503050406030204" pitchFamily="18" charset="0"/>
                          <a:ea typeface="游明朝" panose="02020400000000000000" pitchFamily="18" charset="-128"/>
                        </a:rPr>
                        <m:t>=</m:t>
                      </m:r>
                      <m:f>
                        <m:fPr>
                          <m:ctrlPr>
                            <a:rPr lang="en-US" altLang="ja-JP" i="1" smtClean="0">
                              <a:latin typeface="Cambria Math" panose="02040503050406030204" pitchFamily="18" charset="0"/>
                              <a:ea typeface="游明朝" panose="02020400000000000000" pitchFamily="18" charset="-128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  <a:ea typeface="游明朝" panose="02020400000000000000" pitchFamily="18" charset="-128"/>
                                </a:rPr>
                              </m:ctrlPr>
                            </m:sSubSup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游明朝" panose="02020400000000000000" pitchFamily="18" charset="-128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游明朝" panose="02020400000000000000" pitchFamily="18" charset="-128"/>
                                </a:rPr>
                                <m:t>𝑖</m:t>
                              </m:r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  <a:ea typeface="游明朝" panose="02020400000000000000" pitchFamily="18" charset="-128"/>
                                </a:rPr>
                                <m:t>+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游明朝" panose="02020400000000000000" pitchFamily="18" charset="-128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游明朝" panose="02020400000000000000" pitchFamily="18" charset="-128"/>
                                </a:rPr>
                                <m:t>𝑛</m:t>
                              </m:r>
                            </m:sup>
                          </m:sSubSup>
                          <m:r>
                            <a:rPr lang="en-US" altLang="ja-JP" i="1">
                              <a:latin typeface="Cambria Math" panose="02040503050406030204" pitchFamily="18" charset="0"/>
                              <a:ea typeface="游明朝" panose="02020400000000000000" pitchFamily="18" charset="-128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  <a:ea typeface="游明朝" panose="02020400000000000000" pitchFamily="18" charset="-128"/>
                                </a:rPr>
                              </m:ctrlPr>
                            </m:sSubSup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游明朝" panose="02020400000000000000" pitchFamily="18" charset="-128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游明朝" panose="02020400000000000000" pitchFamily="18" charset="-128"/>
                                </a:rPr>
                                <m:t>𝑖</m:t>
                              </m:r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  <a:ea typeface="游明朝" panose="02020400000000000000" pitchFamily="18" charset="-128"/>
                                </a:rPr>
                                <m:t>−1</m:t>
                              </m:r>
                            </m:sub>
                            <m:sup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游明朝" panose="02020400000000000000" pitchFamily="18" charset="-128"/>
                                </a:rPr>
                                <m:t>𝑛</m:t>
                              </m:r>
                            </m:sup>
                          </m:sSubSup>
                        </m:num>
                        <m:den>
                          <m:r>
                            <a:rPr lang="en-US" altLang="ja-JP" i="1">
                              <a:latin typeface="Cambria Math" panose="02040503050406030204" pitchFamily="18" charset="0"/>
                              <a:ea typeface="游明朝" panose="02020400000000000000" pitchFamily="18" charset="-128"/>
                            </a:rPr>
                            <m:t>∆</m:t>
                          </m:r>
                          <m:r>
                            <a:rPr lang="en-US" altLang="ja-JP" i="1" smtClean="0">
                              <a:latin typeface="Cambria Math" panose="02040503050406030204" pitchFamily="18" charset="0"/>
                              <a:ea typeface="游明朝" panose="02020400000000000000" pitchFamily="18" charset="-128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ja-JP" altLang="en-US" dirty="0"/>
              </a:p>
            </p:txBody>
          </p:sp>
        </mc:Choice>
        <mc:Fallback>
          <p:sp>
            <p:nvSpPr>
              <p:cNvPr id="15" name="正方形/長方形 14">
                <a:extLst>
                  <a:ext uri="{FF2B5EF4-FFF2-40B4-BE49-F238E27FC236}">
                    <a16:creationId xmlns:a16="http://schemas.microsoft.com/office/drawing/2014/main" id="{3607B2DC-051C-41E4-905F-2768F11AD0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7551" y="5450213"/>
                <a:ext cx="2012410" cy="63549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正方形/長方形 15">
                <a:extLst>
                  <a:ext uri="{FF2B5EF4-FFF2-40B4-BE49-F238E27FC236}">
                    <a16:creationId xmlns:a16="http://schemas.microsoft.com/office/drawing/2014/main" id="{6BDED4AB-C1FD-4EC7-8C8E-5C6A238BF247}"/>
                  </a:ext>
                </a:extLst>
              </p:cNvPr>
              <p:cNvSpPr/>
              <p:nvPr/>
            </p:nvSpPr>
            <p:spPr>
              <a:xfrm>
                <a:off x="8931761" y="5434048"/>
                <a:ext cx="1849032" cy="63549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ja-JP" i="1" smtClean="0">
                              <a:latin typeface="Cambria Math" panose="02040503050406030204" pitchFamily="18" charset="0"/>
                              <a:ea typeface="游明朝" panose="02020400000000000000" pitchFamily="18" charset="-128"/>
                            </a:rPr>
                          </m:ctrlPr>
                        </m:fPr>
                        <m:num>
                          <m:r>
                            <a:rPr lang="en-US" altLang="ja-JP" i="1">
                              <a:latin typeface="Cambria Math" panose="02040503050406030204" pitchFamily="18" charset="0"/>
                              <a:ea typeface="游明朝" panose="02020400000000000000" pitchFamily="18" charset="-128"/>
                            </a:rPr>
                            <m:t>𝜕𝜙</m:t>
                          </m:r>
                        </m:num>
                        <m:den>
                          <m:r>
                            <a:rPr lang="en-US" altLang="ja-JP" i="1">
                              <a:latin typeface="Cambria Math" panose="02040503050406030204" pitchFamily="18" charset="0"/>
                              <a:ea typeface="游明朝" panose="02020400000000000000" pitchFamily="18" charset="-128"/>
                            </a:rPr>
                            <m:t>𝜕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  <a:ea typeface="游明朝" panose="02020400000000000000" pitchFamily="18" charset="-128"/>
                            </a:rPr>
                            <m:t>𝑥</m:t>
                          </m:r>
                        </m:den>
                      </m:f>
                      <m:r>
                        <a:rPr lang="en-US" altLang="ja-JP" b="0" i="1" smtClean="0">
                          <a:latin typeface="Cambria Math" panose="02040503050406030204" pitchFamily="18" charset="0"/>
                          <a:ea typeface="游明朝" panose="02020400000000000000" pitchFamily="18" charset="-128"/>
                        </a:rPr>
                        <m:t>=</m:t>
                      </m:r>
                      <m:f>
                        <m:fPr>
                          <m:ctrlPr>
                            <a:rPr lang="en-US" altLang="ja-JP" i="1" smtClean="0">
                              <a:latin typeface="Cambria Math" panose="02040503050406030204" pitchFamily="18" charset="0"/>
                              <a:ea typeface="游明朝" panose="02020400000000000000" pitchFamily="18" charset="-128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  <a:ea typeface="游明朝" panose="02020400000000000000" pitchFamily="18" charset="-128"/>
                                </a:rPr>
                              </m:ctrlPr>
                            </m:sSubSup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游明朝" panose="02020400000000000000" pitchFamily="18" charset="-128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游明朝" panose="02020400000000000000" pitchFamily="18" charset="-128"/>
                                </a:rPr>
                                <m:t>𝑖</m:t>
                              </m:r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  <a:ea typeface="游明朝" panose="02020400000000000000" pitchFamily="18" charset="-128"/>
                                </a:rPr>
                                <m:t>+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游明朝" panose="02020400000000000000" pitchFamily="18" charset="-128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游明朝" panose="02020400000000000000" pitchFamily="18" charset="-128"/>
                                </a:rPr>
                                <m:t>𝑛</m:t>
                              </m:r>
                            </m:sup>
                          </m:sSubSup>
                          <m:r>
                            <a:rPr lang="en-US" altLang="ja-JP" i="1">
                              <a:latin typeface="Cambria Math" panose="02040503050406030204" pitchFamily="18" charset="0"/>
                              <a:ea typeface="游明朝" panose="02020400000000000000" pitchFamily="18" charset="-128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  <a:ea typeface="游明朝" panose="02020400000000000000" pitchFamily="18" charset="-128"/>
                                </a:rPr>
                              </m:ctrlPr>
                            </m:sSubSup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游明朝" panose="02020400000000000000" pitchFamily="18" charset="-128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游明朝" panose="02020400000000000000" pitchFamily="18" charset="-128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游明朝" panose="02020400000000000000" pitchFamily="18" charset="-128"/>
                                </a:rPr>
                                <m:t>𝑛</m:t>
                              </m:r>
                            </m:sup>
                          </m:sSubSup>
                        </m:num>
                        <m:den>
                          <m:r>
                            <a:rPr lang="en-US" altLang="ja-JP" i="1">
                              <a:latin typeface="Cambria Math" panose="02040503050406030204" pitchFamily="18" charset="0"/>
                              <a:ea typeface="游明朝" panose="02020400000000000000" pitchFamily="18" charset="-128"/>
                            </a:rPr>
                            <m:t>∆</m:t>
                          </m:r>
                          <m:r>
                            <a:rPr lang="en-US" altLang="ja-JP" i="1" smtClean="0">
                              <a:latin typeface="Cambria Math" panose="02040503050406030204" pitchFamily="18" charset="0"/>
                              <a:ea typeface="游明朝" panose="02020400000000000000" pitchFamily="18" charset="-128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ja-JP" altLang="en-US" dirty="0"/>
              </a:p>
            </p:txBody>
          </p:sp>
        </mc:Choice>
        <mc:Fallback>
          <p:sp>
            <p:nvSpPr>
              <p:cNvPr id="16" name="正方形/長方形 15">
                <a:extLst>
                  <a:ext uri="{FF2B5EF4-FFF2-40B4-BE49-F238E27FC236}">
                    <a16:creationId xmlns:a16="http://schemas.microsoft.com/office/drawing/2014/main" id="{6BDED4AB-C1FD-4EC7-8C8E-5C6A238BF2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1761" y="5434048"/>
                <a:ext cx="1849032" cy="63549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43751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CF0FE2F-521F-43C4-A4FA-9806ED3AA9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2.3	</a:t>
            </a:r>
            <a:r>
              <a:rPr kumimoji="1" lang="ja-JP" altLang="en-US" dirty="0"/>
              <a:t>楕円型方程式の数値</a:t>
            </a:r>
            <a:r>
              <a:rPr lang="ja-JP" altLang="en-US" dirty="0"/>
              <a:t>解法（</a:t>
            </a:r>
            <a:r>
              <a:rPr lang="en-US" altLang="ja-JP" dirty="0"/>
              <a:t>1/2</a:t>
            </a:r>
            <a:r>
              <a:rPr lang="ja-JP" altLang="en-US" dirty="0"/>
              <a:t>）</a:t>
            </a:r>
            <a:endParaRPr kumimoji="1" lang="ja-JP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E28381EC-519A-4A56-A509-7063CC47E79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ja-JP" altLang="en-US" sz="2400" dirty="0">
                    <a:latin typeface="游明朝" panose="02020400000000000000" pitchFamily="18" charset="-128"/>
                    <a:ea typeface="游明朝" panose="02020400000000000000" pitchFamily="18" charset="-128"/>
                  </a:rPr>
                  <a:t>ポアソン方程式：</a:t>
                </a:r>
                <a:r>
                  <a:rPr lang="en-US" altLang="ja-JP" sz="2400" dirty="0">
                    <a:ea typeface="游明朝" panose="02020400000000000000" pitchFamily="18" charset="-128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ja-JP" sz="2400" i="1">
                            <a:latin typeface="Cambria Math" panose="02040503050406030204" pitchFamily="18" charset="0"/>
                            <a:ea typeface="游明朝" panose="02020400000000000000" pitchFamily="18" charset="-128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  <a:ea typeface="游明朝" panose="02020400000000000000" pitchFamily="18" charset="-128"/>
                              </a:rPr>
                            </m:ctrlPr>
                          </m:sSupPr>
                          <m:e>
                            <m:r>
                              <a:rPr lang="en-US" altLang="ja-JP" sz="2400" i="1">
                                <a:latin typeface="Cambria Math" panose="02040503050406030204" pitchFamily="18" charset="0"/>
                                <a:ea typeface="游明朝" panose="02020400000000000000" pitchFamily="18" charset="-128"/>
                              </a:rPr>
                              <m:t>𝜕</m:t>
                            </m:r>
                          </m:e>
                          <m:sup>
                            <m:r>
                              <a:rPr lang="en-US" altLang="ja-JP" sz="2400" i="1">
                                <a:latin typeface="Cambria Math" panose="02040503050406030204" pitchFamily="18" charset="0"/>
                                <a:ea typeface="游明朝" panose="02020400000000000000" pitchFamily="18" charset="-128"/>
                              </a:rPr>
                              <m:t>2</m:t>
                            </m:r>
                          </m:sup>
                        </m:sSup>
                        <m:r>
                          <a:rPr lang="en-US" altLang="ja-JP" sz="2400" i="1">
                            <a:latin typeface="Cambria Math" panose="02040503050406030204" pitchFamily="18" charset="0"/>
                            <a:ea typeface="游明朝" panose="02020400000000000000" pitchFamily="18" charset="-128"/>
                          </a:rPr>
                          <m:t>𝜙</m:t>
                        </m:r>
                      </m:num>
                      <m:den>
                        <m:r>
                          <a:rPr lang="en-US" altLang="ja-JP" sz="2400" i="1">
                            <a:latin typeface="Cambria Math" panose="02040503050406030204" pitchFamily="18" charset="0"/>
                            <a:ea typeface="游明朝" panose="02020400000000000000" pitchFamily="18" charset="-128"/>
                          </a:rPr>
                          <m:t>𝜕</m:t>
                        </m:r>
                        <m:sSup>
                          <m:sSup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  <a:ea typeface="游明朝" panose="02020400000000000000" pitchFamily="18" charset="-128"/>
                              </a:rPr>
                            </m:ctrlPr>
                          </m:sSupPr>
                          <m:e>
                            <m:r>
                              <a:rPr lang="en-US" altLang="ja-JP" sz="2400" i="1">
                                <a:latin typeface="Cambria Math" panose="02040503050406030204" pitchFamily="18" charset="0"/>
                                <a:ea typeface="游明朝" panose="02020400000000000000" pitchFamily="18" charset="-128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ja-JP" sz="2400" i="1">
                                <a:latin typeface="Cambria Math" panose="02040503050406030204" pitchFamily="18" charset="0"/>
                                <a:ea typeface="游明朝" panose="02020400000000000000" pitchFamily="18" charset="-128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altLang="ja-JP" sz="2400" b="0" i="1" smtClean="0">
                        <a:latin typeface="Cambria Math" panose="02040503050406030204" pitchFamily="18" charset="0"/>
                        <a:ea typeface="游明朝" panose="02020400000000000000" pitchFamily="18" charset="-128"/>
                      </a:rPr>
                      <m:t>+</m:t>
                    </m:r>
                    <m:f>
                      <m:fPr>
                        <m:ctrlPr>
                          <a:rPr lang="en-US" altLang="ja-JP" sz="2400" i="1">
                            <a:latin typeface="Cambria Math" panose="02040503050406030204" pitchFamily="18" charset="0"/>
                            <a:ea typeface="游明朝" panose="02020400000000000000" pitchFamily="18" charset="-128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  <a:ea typeface="游明朝" panose="02020400000000000000" pitchFamily="18" charset="-128"/>
                              </a:rPr>
                            </m:ctrlPr>
                          </m:sSupPr>
                          <m:e>
                            <m:r>
                              <a:rPr lang="en-US" altLang="ja-JP" sz="2400" i="1">
                                <a:latin typeface="Cambria Math" panose="02040503050406030204" pitchFamily="18" charset="0"/>
                                <a:ea typeface="游明朝" panose="02020400000000000000" pitchFamily="18" charset="-128"/>
                              </a:rPr>
                              <m:t>𝜕</m:t>
                            </m:r>
                          </m:e>
                          <m:sup>
                            <m:r>
                              <a:rPr lang="en-US" altLang="ja-JP" sz="2400" i="1">
                                <a:latin typeface="Cambria Math" panose="02040503050406030204" pitchFamily="18" charset="0"/>
                                <a:ea typeface="游明朝" panose="02020400000000000000" pitchFamily="18" charset="-128"/>
                              </a:rPr>
                              <m:t>2</m:t>
                            </m:r>
                          </m:sup>
                        </m:sSup>
                        <m:r>
                          <a:rPr lang="en-US" altLang="ja-JP" sz="2400" i="1">
                            <a:latin typeface="Cambria Math" panose="02040503050406030204" pitchFamily="18" charset="0"/>
                            <a:ea typeface="游明朝" panose="02020400000000000000" pitchFamily="18" charset="-128"/>
                          </a:rPr>
                          <m:t>𝜙</m:t>
                        </m:r>
                      </m:num>
                      <m:den>
                        <m:r>
                          <a:rPr lang="en-US" altLang="ja-JP" sz="2400" i="1">
                            <a:latin typeface="Cambria Math" panose="02040503050406030204" pitchFamily="18" charset="0"/>
                            <a:ea typeface="游明朝" panose="02020400000000000000" pitchFamily="18" charset="-128"/>
                          </a:rPr>
                          <m:t>𝜕</m:t>
                        </m:r>
                        <m:sSup>
                          <m:sSup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  <a:ea typeface="游明朝" panose="02020400000000000000" pitchFamily="18" charset="-128"/>
                              </a:rPr>
                            </m:ctrlPr>
                          </m:sSupPr>
                          <m:e>
                            <m:r>
                              <a:rPr lang="en-US" altLang="ja-JP" sz="2400" b="0" i="1" smtClean="0">
                                <a:latin typeface="Cambria Math" panose="02040503050406030204" pitchFamily="18" charset="0"/>
                                <a:ea typeface="游明朝" panose="02020400000000000000" pitchFamily="18" charset="-128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ja-JP" sz="2400" i="1">
                                <a:latin typeface="Cambria Math" panose="02040503050406030204" pitchFamily="18" charset="0"/>
                                <a:ea typeface="游明朝" panose="02020400000000000000" pitchFamily="18" charset="-128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altLang="ja-JP" sz="2400" b="0" i="1" smtClean="0">
                        <a:latin typeface="Cambria Math" panose="02040503050406030204" pitchFamily="18" charset="0"/>
                        <a:ea typeface="游明朝" panose="02020400000000000000" pitchFamily="18" charset="-128"/>
                      </a:rPr>
                      <m:t>+</m:t>
                    </m:r>
                    <m:f>
                      <m:fPr>
                        <m:ctrlPr>
                          <a:rPr lang="en-US" altLang="ja-JP" sz="2400" i="1">
                            <a:latin typeface="Cambria Math" panose="02040503050406030204" pitchFamily="18" charset="0"/>
                            <a:ea typeface="游明朝" panose="02020400000000000000" pitchFamily="18" charset="-128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  <a:ea typeface="游明朝" panose="02020400000000000000" pitchFamily="18" charset="-128"/>
                              </a:rPr>
                            </m:ctrlPr>
                          </m:sSupPr>
                          <m:e>
                            <m:r>
                              <a:rPr lang="en-US" altLang="ja-JP" sz="2400" i="1">
                                <a:latin typeface="Cambria Math" panose="02040503050406030204" pitchFamily="18" charset="0"/>
                                <a:ea typeface="游明朝" panose="02020400000000000000" pitchFamily="18" charset="-128"/>
                              </a:rPr>
                              <m:t>𝜕</m:t>
                            </m:r>
                          </m:e>
                          <m:sup>
                            <m:r>
                              <a:rPr lang="en-US" altLang="ja-JP" sz="2400" i="1">
                                <a:latin typeface="Cambria Math" panose="02040503050406030204" pitchFamily="18" charset="0"/>
                                <a:ea typeface="游明朝" panose="02020400000000000000" pitchFamily="18" charset="-128"/>
                              </a:rPr>
                              <m:t>2</m:t>
                            </m:r>
                          </m:sup>
                        </m:sSup>
                        <m:r>
                          <a:rPr lang="en-US" altLang="ja-JP" sz="2400" i="1">
                            <a:latin typeface="Cambria Math" panose="02040503050406030204" pitchFamily="18" charset="0"/>
                            <a:ea typeface="游明朝" panose="02020400000000000000" pitchFamily="18" charset="-128"/>
                          </a:rPr>
                          <m:t>𝜙</m:t>
                        </m:r>
                      </m:num>
                      <m:den>
                        <m:r>
                          <a:rPr lang="en-US" altLang="ja-JP" sz="2400" i="1">
                            <a:latin typeface="Cambria Math" panose="02040503050406030204" pitchFamily="18" charset="0"/>
                            <a:ea typeface="游明朝" panose="02020400000000000000" pitchFamily="18" charset="-128"/>
                          </a:rPr>
                          <m:t>𝜕</m:t>
                        </m:r>
                        <m:sSup>
                          <m:sSup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  <a:ea typeface="游明朝" panose="02020400000000000000" pitchFamily="18" charset="-128"/>
                              </a:rPr>
                            </m:ctrlPr>
                          </m:sSupPr>
                          <m:e>
                            <m:r>
                              <a:rPr lang="en-US" altLang="ja-JP" sz="2400" b="0" i="1" smtClean="0">
                                <a:latin typeface="Cambria Math" panose="02040503050406030204" pitchFamily="18" charset="0"/>
                                <a:ea typeface="游明朝" panose="02020400000000000000" pitchFamily="18" charset="-128"/>
                              </a:rPr>
                              <m:t>𝑧</m:t>
                            </m:r>
                          </m:e>
                          <m:sup>
                            <m:r>
                              <a:rPr lang="en-US" altLang="ja-JP" sz="2400" i="1">
                                <a:latin typeface="Cambria Math" panose="02040503050406030204" pitchFamily="18" charset="0"/>
                                <a:ea typeface="游明朝" panose="02020400000000000000" pitchFamily="18" charset="-128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altLang="ja-JP" sz="2400" i="1">
                        <a:latin typeface="Cambria Math" panose="02040503050406030204" pitchFamily="18" charset="0"/>
                        <a:ea typeface="游明朝" panose="02020400000000000000" pitchFamily="18" charset="-128"/>
                      </a:rPr>
                      <m:t>=</m:t>
                    </m:r>
                    <m:r>
                      <a:rPr lang="en-US" altLang="ja-JP" sz="2400" b="0" i="1" smtClean="0">
                        <a:latin typeface="Cambria Math" panose="02040503050406030204" pitchFamily="18" charset="0"/>
                        <a:ea typeface="游明朝" panose="02020400000000000000" pitchFamily="18" charset="-128"/>
                      </a:rPr>
                      <m:t>𝑓</m:t>
                    </m:r>
                    <m:r>
                      <a:rPr lang="en-US" altLang="ja-JP" sz="2400" b="0" i="1" smtClean="0">
                        <a:latin typeface="Cambria Math" panose="02040503050406030204" pitchFamily="18" charset="0"/>
                        <a:ea typeface="游明朝" panose="02020400000000000000" pitchFamily="18" charset="-128"/>
                      </a:rPr>
                      <m:t>(</m:t>
                    </m:r>
                    <m:r>
                      <a:rPr lang="en-US" altLang="ja-JP" sz="2400" b="0" i="1" smtClean="0">
                        <a:latin typeface="Cambria Math" panose="02040503050406030204" pitchFamily="18" charset="0"/>
                        <a:ea typeface="游明朝" panose="02020400000000000000" pitchFamily="18" charset="-128"/>
                      </a:rPr>
                      <m:t>𝑥</m:t>
                    </m:r>
                    <m:r>
                      <a:rPr lang="en-US" altLang="ja-JP" sz="2400" b="0" i="1" smtClean="0">
                        <a:latin typeface="Cambria Math" panose="02040503050406030204" pitchFamily="18" charset="0"/>
                        <a:ea typeface="游明朝" panose="02020400000000000000" pitchFamily="18" charset="-128"/>
                      </a:rPr>
                      <m:t>,</m:t>
                    </m:r>
                    <m:r>
                      <a:rPr lang="en-US" altLang="ja-JP" sz="2400" b="0" i="1" smtClean="0">
                        <a:latin typeface="Cambria Math" panose="02040503050406030204" pitchFamily="18" charset="0"/>
                        <a:ea typeface="游明朝" panose="02020400000000000000" pitchFamily="18" charset="-128"/>
                      </a:rPr>
                      <m:t>𝑦</m:t>
                    </m:r>
                    <m:r>
                      <a:rPr lang="en-US" altLang="ja-JP" sz="2400" b="0" i="1" smtClean="0">
                        <a:latin typeface="Cambria Math" panose="02040503050406030204" pitchFamily="18" charset="0"/>
                        <a:ea typeface="游明朝" panose="02020400000000000000" pitchFamily="18" charset="-128"/>
                      </a:rPr>
                      <m:t>,</m:t>
                    </m:r>
                    <m:r>
                      <a:rPr lang="en-US" altLang="ja-JP" sz="2400" b="0" i="1" smtClean="0">
                        <a:latin typeface="Cambria Math" panose="02040503050406030204" pitchFamily="18" charset="0"/>
                        <a:ea typeface="游明朝" panose="02020400000000000000" pitchFamily="18" charset="-128"/>
                      </a:rPr>
                      <m:t>𝑧</m:t>
                    </m:r>
                    <m:r>
                      <a:rPr lang="en-US" altLang="ja-JP" sz="2400" b="0" i="1" smtClean="0">
                        <a:latin typeface="Cambria Math" panose="02040503050406030204" pitchFamily="18" charset="0"/>
                        <a:ea typeface="游明朝" panose="02020400000000000000" pitchFamily="18" charset="-128"/>
                      </a:rPr>
                      <m:t>)</m:t>
                    </m:r>
                  </m:oMath>
                </a14:m>
                <a:endParaRPr lang="en-US" altLang="ja-JP" sz="2400" dirty="0">
                  <a:latin typeface="游明朝" panose="02020400000000000000" pitchFamily="18" charset="-128"/>
                  <a:ea typeface="游明朝" panose="02020400000000000000" pitchFamily="18" charset="-128"/>
                </a:endParaRPr>
              </a:p>
              <a:p>
                <a:pPr marL="0" indent="0">
                  <a:buNone/>
                </a:pPr>
                <a:endParaRPr lang="en-US" altLang="ja-JP" sz="2400" dirty="0">
                  <a:latin typeface="游明朝" panose="02020400000000000000" pitchFamily="18" charset="-128"/>
                  <a:ea typeface="游明朝" panose="02020400000000000000" pitchFamily="18" charset="-128"/>
                </a:endParaRPr>
              </a:p>
              <a:p>
                <a:pPr marL="0" indent="0">
                  <a:buNone/>
                </a:pPr>
                <a:r>
                  <a:rPr lang="en-US" altLang="ja-JP" sz="2400" dirty="0">
                    <a:latin typeface="游明朝" panose="02020400000000000000" pitchFamily="18" charset="-128"/>
                    <a:ea typeface="游明朝" panose="02020400000000000000" pitchFamily="18" charset="-128"/>
                  </a:rPr>
                  <a:t>	</a:t>
                </a:r>
                <a:r>
                  <a:rPr lang="ja-JP" altLang="en-US" sz="2400" dirty="0">
                    <a:latin typeface="游明朝" panose="02020400000000000000" pitchFamily="18" charset="-128"/>
                    <a:ea typeface="游明朝" panose="02020400000000000000" pitchFamily="18" charset="-128"/>
                  </a:rPr>
                  <a:t>・拡散方程式同様，全周囲を考えれば</a:t>
                </a:r>
                <a:r>
                  <a:rPr lang="en-US" altLang="ja-JP" sz="2400" dirty="0">
                    <a:latin typeface="游明朝" panose="02020400000000000000" pitchFamily="18" charset="-128"/>
                    <a:ea typeface="游明朝" panose="02020400000000000000" pitchFamily="18" charset="-128"/>
                  </a:rPr>
                  <a:t>ok</a:t>
                </a:r>
              </a:p>
              <a:p>
                <a:pPr marL="0" indent="0">
                  <a:buNone/>
                </a:pPr>
                <a:r>
                  <a:rPr lang="en-US" altLang="ja-JP" sz="2400" dirty="0">
                    <a:latin typeface="游明朝" panose="02020400000000000000" pitchFamily="18" charset="-128"/>
                    <a:ea typeface="游明朝" panose="02020400000000000000" pitchFamily="18" charset="-128"/>
                  </a:rPr>
                  <a:t>	</a:t>
                </a:r>
                <a:r>
                  <a:rPr lang="ja-JP" altLang="en-US" sz="2400" dirty="0">
                    <a:latin typeface="游明朝" panose="02020400000000000000" pitchFamily="18" charset="-128"/>
                    <a:ea typeface="游明朝" panose="02020400000000000000" pitchFamily="18" charset="-128"/>
                  </a:rPr>
                  <a:t>・疑似時間項</a:t>
                </a:r>
                <a14:m>
                  <m:oMath xmlns:m="http://schemas.openxmlformats.org/officeDocument/2006/math">
                    <m:r>
                      <a:rPr lang="en-US" altLang="ja-JP" sz="2400" i="1">
                        <a:latin typeface="Cambria Math" panose="02040503050406030204" pitchFamily="18" charset="0"/>
                        <a:ea typeface="游明朝" panose="02020400000000000000" pitchFamily="18" charset="-128"/>
                      </a:rPr>
                      <m:t>𝜏</m:t>
                    </m:r>
                  </m:oMath>
                </a14:m>
                <a:r>
                  <a:rPr lang="ja-JP" altLang="en-US" sz="2400" dirty="0">
                    <a:latin typeface="游明朝" panose="02020400000000000000" pitchFamily="18" charset="-128"/>
                    <a:ea typeface="游明朝" panose="02020400000000000000" pitchFamily="18" charset="-128"/>
                  </a:rPr>
                  <a:t>による反復解法が有効</a:t>
                </a:r>
                <a:endParaRPr lang="en-US" altLang="ja-JP" sz="2400" dirty="0">
                  <a:latin typeface="游明朝" panose="02020400000000000000" pitchFamily="18" charset="-128"/>
                  <a:ea typeface="游明朝" panose="02020400000000000000" pitchFamily="18" charset="-128"/>
                </a:endParaRPr>
              </a:p>
              <a:p>
                <a:pPr marL="0" indent="0">
                  <a:buNone/>
                </a:pPr>
                <a:endParaRPr lang="en-US" altLang="ja-JP" sz="2400" dirty="0">
                  <a:latin typeface="游明朝" panose="02020400000000000000" pitchFamily="18" charset="-128"/>
                  <a:ea typeface="游明朝" panose="02020400000000000000" pitchFamily="18" charset="-128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ja-JP" sz="2400" b="0" i="1" smtClean="0">
                              <a:latin typeface="Cambria Math" panose="02040503050406030204" pitchFamily="18" charset="0"/>
                              <a:ea typeface="游明朝" panose="02020400000000000000" pitchFamily="18" charset="-128"/>
                            </a:rPr>
                          </m:ctrlPr>
                        </m:fPr>
                        <m:num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  <a:ea typeface="游明朝" panose="02020400000000000000" pitchFamily="18" charset="-128"/>
                            </a:rPr>
                            <m:t>𝜕𝜙</m:t>
                          </m:r>
                        </m:num>
                        <m:den>
                          <m:r>
                            <a:rPr lang="en-US" altLang="ja-JP" sz="2400" i="1">
                              <a:latin typeface="Cambria Math" panose="02040503050406030204" pitchFamily="18" charset="0"/>
                              <a:ea typeface="游明朝" panose="02020400000000000000" pitchFamily="18" charset="-128"/>
                            </a:rPr>
                            <m:t>𝜕</m:t>
                          </m:r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  <a:ea typeface="游明朝" panose="02020400000000000000" pitchFamily="18" charset="-128"/>
                            </a:rPr>
                            <m:t>𝜏</m:t>
                          </m:r>
                        </m:den>
                      </m:f>
                      <m:r>
                        <a:rPr lang="en-US" altLang="ja-JP" sz="2400" b="0" i="1" smtClean="0">
                          <a:latin typeface="Cambria Math" panose="02040503050406030204" pitchFamily="18" charset="0"/>
                          <a:ea typeface="游明朝" panose="02020400000000000000" pitchFamily="18" charset="-128"/>
                        </a:rPr>
                        <m:t>=</m:t>
                      </m:r>
                      <m:f>
                        <m:fPr>
                          <m:ctrlPr>
                            <a:rPr lang="en-US" altLang="ja-JP" sz="2400" i="1">
                              <a:latin typeface="Cambria Math" panose="02040503050406030204" pitchFamily="18" charset="0"/>
                              <a:ea typeface="游明朝" panose="02020400000000000000" pitchFamily="18" charset="-128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ja-JP" sz="2400" i="1">
                                  <a:latin typeface="Cambria Math" panose="02040503050406030204" pitchFamily="18" charset="0"/>
                                  <a:ea typeface="游明朝" panose="02020400000000000000" pitchFamily="18" charset="-128"/>
                                </a:rPr>
                              </m:ctrlPr>
                            </m:sSupPr>
                            <m:e>
                              <m:r>
                                <a:rPr lang="en-US" altLang="ja-JP" sz="2400" i="1">
                                  <a:latin typeface="Cambria Math" panose="02040503050406030204" pitchFamily="18" charset="0"/>
                                  <a:ea typeface="游明朝" panose="02020400000000000000" pitchFamily="18" charset="-128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altLang="ja-JP" sz="2400" i="1">
                                  <a:latin typeface="Cambria Math" panose="02040503050406030204" pitchFamily="18" charset="0"/>
                                  <a:ea typeface="游明朝" panose="02020400000000000000" pitchFamily="18" charset="-128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ja-JP" sz="2400" i="1">
                              <a:latin typeface="Cambria Math" panose="02040503050406030204" pitchFamily="18" charset="0"/>
                              <a:ea typeface="游明朝" panose="02020400000000000000" pitchFamily="18" charset="-128"/>
                            </a:rPr>
                            <m:t>𝜙</m:t>
                          </m:r>
                        </m:num>
                        <m:den>
                          <m:r>
                            <a:rPr lang="en-US" altLang="ja-JP" sz="2400" i="1">
                              <a:latin typeface="Cambria Math" panose="02040503050406030204" pitchFamily="18" charset="0"/>
                              <a:ea typeface="游明朝" panose="02020400000000000000" pitchFamily="18" charset="-128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ja-JP" sz="2400" i="1">
                                  <a:latin typeface="Cambria Math" panose="02040503050406030204" pitchFamily="18" charset="0"/>
                                  <a:ea typeface="游明朝" panose="02020400000000000000" pitchFamily="18" charset="-128"/>
                                </a:rPr>
                              </m:ctrlPr>
                            </m:sSupPr>
                            <m:e>
                              <m:r>
                                <a:rPr lang="en-US" altLang="ja-JP" sz="2400" i="1">
                                  <a:latin typeface="Cambria Math" panose="02040503050406030204" pitchFamily="18" charset="0"/>
                                  <a:ea typeface="游明朝" panose="02020400000000000000" pitchFamily="18" charset="-128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ja-JP" sz="2400" i="1">
                                  <a:latin typeface="Cambria Math" panose="02040503050406030204" pitchFamily="18" charset="0"/>
                                  <a:ea typeface="游明朝" panose="02020400000000000000" pitchFamily="18" charset="-128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ja-JP" sz="2400" i="1">
                          <a:latin typeface="Cambria Math" panose="02040503050406030204" pitchFamily="18" charset="0"/>
                          <a:ea typeface="游明朝" panose="02020400000000000000" pitchFamily="18" charset="-128"/>
                        </a:rPr>
                        <m:t>+</m:t>
                      </m:r>
                      <m:f>
                        <m:fPr>
                          <m:ctrlPr>
                            <a:rPr lang="en-US" altLang="ja-JP" sz="2400" i="1">
                              <a:latin typeface="Cambria Math" panose="02040503050406030204" pitchFamily="18" charset="0"/>
                              <a:ea typeface="游明朝" panose="02020400000000000000" pitchFamily="18" charset="-128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ja-JP" sz="2400" i="1">
                                  <a:latin typeface="Cambria Math" panose="02040503050406030204" pitchFamily="18" charset="0"/>
                                  <a:ea typeface="游明朝" panose="02020400000000000000" pitchFamily="18" charset="-128"/>
                                </a:rPr>
                              </m:ctrlPr>
                            </m:sSupPr>
                            <m:e>
                              <m:r>
                                <a:rPr lang="en-US" altLang="ja-JP" sz="2400" i="1">
                                  <a:latin typeface="Cambria Math" panose="02040503050406030204" pitchFamily="18" charset="0"/>
                                  <a:ea typeface="游明朝" panose="02020400000000000000" pitchFamily="18" charset="-128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altLang="ja-JP" sz="2400" i="1">
                                  <a:latin typeface="Cambria Math" panose="02040503050406030204" pitchFamily="18" charset="0"/>
                                  <a:ea typeface="游明朝" panose="02020400000000000000" pitchFamily="18" charset="-128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ja-JP" sz="2400" i="1">
                              <a:latin typeface="Cambria Math" panose="02040503050406030204" pitchFamily="18" charset="0"/>
                              <a:ea typeface="游明朝" panose="02020400000000000000" pitchFamily="18" charset="-128"/>
                            </a:rPr>
                            <m:t>𝜙</m:t>
                          </m:r>
                        </m:num>
                        <m:den>
                          <m:r>
                            <a:rPr lang="en-US" altLang="ja-JP" sz="2400" i="1">
                              <a:latin typeface="Cambria Math" panose="02040503050406030204" pitchFamily="18" charset="0"/>
                              <a:ea typeface="游明朝" panose="02020400000000000000" pitchFamily="18" charset="-128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ja-JP" sz="2400" i="1">
                                  <a:latin typeface="Cambria Math" panose="02040503050406030204" pitchFamily="18" charset="0"/>
                                  <a:ea typeface="游明朝" panose="02020400000000000000" pitchFamily="18" charset="-128"/>
                                </a:rPr>
                              </m:ctrlPr>
                            </m:sSupPr>
                            <m:e>
                              <m:r>
                                <a:rPr lang="en-US" altLang="ja-JP" sz="2400" i="1">
                                  <a:latin typeface="Cambria Math" panose="02040503050406030204" pitchFamily="18" charset="0"/>
                                  <a:ea typeface="游明朝" panose="02020400000000000000" pitchFamily="18" charset="-128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altLang="ja-JP" sz="2400" i="1">
                                  <a:latin typeface="Cambria Math" panose="02040503050406030204" pitchFamily="18" charset="0"/>
                                  <a:ea typeface="游明朝" panose="02020400000000000000" pitchFamily="18" charset="-128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ja-JP" sz="2400" i="1">
                          <a:latin typeface="Cambria Math" panose="02040503050406030204" pitchFamily="18" charset="0"/>
                          <a:ea typeface="游明朝" panose="02020400000000000000" pitchFamily="18" charset="-128"/>
                        </a:rPr>
                        <m:t>+</m:t>
                      </m:r>
                      <m:f>
                        <m:fPr>
                          <m:ctrlPr>
                            <a:rPr lang="en-US" altLang="ja-JP" sz="2400" i="1">
                              <a:latin typeface="Cambria Math" panose="02040503050406030204" pitchFamily="18" charset="0"/>
                              <a:ea typeface="游明朝" panose="02020400000000000000" pitchFamily="18" charset="-128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ja-JP" sz="2400" i="1">
                                  <a:latin typeface="Cambria Math" panose="02040503050406030204" pitchFamily="18" charset="0"/>
                                  <a:ea typeface="游明朝" panose="02020400000000000000" pitchFamily="18" charset="-128"/>
                                </a:rPr>
                              </m:ctrlPr>
                            </m:sSupPr>
                            <m:e>
                              <m:r>
                                <a:rPr lang="en-US" altLang="ja-JP" sz="2400" i="1">
                                  <a:latin typeface="Cambria Math" panose="02040503050406030204" pitchFamily="18" charset="0"/>
                                  <a:ea typeface="游明朝" panose="02020400000000000000" pitchFamily="18" charset="-128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altLang="ja-JP" sz="2400" i="1">
                                  <a:latin typeface="Cambria Math" panose="02040503050406030204" pitchFamily="18" charset="0"/>
                                  <a:ea typeface="游明朝" panose="02020400000000000000" pitchFamily="18" charset="-128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ja-JP" sz="2400" i="1">
                              <a:latin typeface="Cambria Math" panose="02040503050406030204" pitchFamily="18" charset="0"/>
                              <a:ea typeface="游明朝" panose="02020400000000000000" pitchFamily="18" charset="-128"/>
                            </a:rPr>
                            <m:t>𝜙</m:t>
                          </m:r>
                        </m:num>
                        <m:den>
                          <m:r>
                            <a:rPr lang="en-US" altLang="ja-JP" sz="2400" i="1">
                              <a:latin typeface="Cambria Math" panose="02040503050406030204" pitchFamily="18" charset="0"/>
                              <a:ea typeface="游明朝" panose="02020400000000000000" pitchFamily="18" charset="-128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ja-JP" sz="2400" i="1">
                                  <a:latin typeface="Cambria Math" panose="02040503050406030204" pitchFamily="18" charset="0"/>
                                  <a:ea typeface="游明朝" panose="02020400000000000000" pitchFamily="18" charset="-128"/>
                                </a:rPr>
                              </m:ctrlPr>
                            </m:sSupPr>
                            <m:e>
                              <m:r>
                                <a:rPr lang="en-US" altLang="ja-JP" sz="2400" i="1">
                                  <a:latin typeface="Cambria Math" panose="02040503050406030204" pitchFamily="18" charset="0"/>
                                  <a:ea typeface="游明朝" panose="02020400000000000000" pitchFamily="18" charset="-128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altLang="ja-JP" sz="2400" i="1">
                                  <a:latin typeface="Cambria Math" panose="02040503050406030204" pitchFamily="18" charset="0"/>
                                  <a:ea typeface="游明朝" panose="02020400000000000000" pitchFamily="18" charset="-128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ja-JP" sz="2400" b="0" i="1" smtClean="0">
                          <a:latin typeface="Cambria Math" panose="02040503050406030204" pitchFamily="18" charset="0"/>
                          <a:ea typeface="游明朝" panose="02020400000000000000" pitchFamily="18" charset="-128"/>
                        </a:rPr>
                        <m:t>−</m:t>
                      </m:r>
                      <m:r>
                        <a:rPr lang="en-US" altLang="ja-JP" sz="2400" i="1">
                          <a:latin typeface="Cambria Math" panose="02040503050406030204" pitchFamily="18" charset="0"/>
                          <a:ea typeface="游明朝" panose="02020400000000000000" pitchFamily="18" charset="-128"/>
                        </a:rPr>
                        <m:t>𝑓</m:t>
                      </m:r>
                      <m:d>
                        <m:dPr>
                          <m:ctrlPr>
                            <a:rPr lang="en-US" altLang="ja-JP" sz="2400" i="1">
                              <a:latin typeface="Cambria Math" panose="02040503050406030204" pitchFamily="18" charset="0"/>
                              <a:ea typeface="游明朝" panose="02020400000000000000" pitchFamily="18" charset="-128"/>
                            </a:rPr>
                          </m:ctrlPr>
                        </m:dPr>
                        <m:e>
                          <m:r>
                            <a:rPr lang="en-US" altLang="ja-JP" sz="2400" i="1">
                              <a:latin typeface="Cambria Math" panose="02040503050406030204" pitchFamily="18" charset="0"/>
                              <a:ea typeface="游明朝" panose="02020400000000000000" pitchFamily="18" charset="-128"/>
                            </a:rPr>
                            <m:t>𝑥</m:t>
                          </m:r>
                          <m:r>
                            <a:rPr lang="en-US" altLang="ja-JP" sz="2400" i="1">
                              <a:latin typeface="Cambria Math" panose="02040503050406030204" pitchFamily="18" charset="0"/>
                              <a:ea typeface="游明朝" panose="02020400000000000000" pitchFamily="18" charset="-128"/>
                            </a:rPr>
                            <m:t>,</m:t>
                          </m:r>
                          <m:r>
                            <a:rPr lang="en-US" altLang="ja-JP" sz="2400" i="1">
                              <a:latin typeface="Cambria Math" panose="02040503050406030204" pitchFamily="18" charset="0"/>
                              <a:ea typeface="游明朝" panose="02020400000000000000" pitchFamily="18" charset="-128"/>
                            </a:rPr>
                            <m:t>𝑦</m:t>
                          </m:r>
                          <m:r>
                            <a:rPr lang="en-US" altLang="ja-JP" sz="2400" i="1">
                              <a:latin typeface="Cambria Math" panose="02040503050406030204" pitchFamily="18" charset="0"/>
                              <a:ea typeface="游明朝" panose="02020400000000000000" pitchFamily="18" charset="-128"/>
                            </a:rPr>
                            <m:t>,</m:t>
                          </m:r>
                          <m:r>
                            <a:rPr lang="en-US" altLang="ja-JP" sz="2400" i="1">
                              <a:latin typeface="Cambria Math" panose="02040503050406030204" pitchFamily="18" charset="0"/>
                              <a:ea typeface="游明朝" panose="02020400000000000000" pitchFamily="18" charset="-128"/>
                            </a:rPr>
                            <m:t>𝑧</m:t>
                          </m:r>
                        </m:e>
                      </m:d>
                      <m:r>
                        <a:rPr lang="en-US" altLang="ja-JP" sz="2400" b="0" i="1" smtClean="0">
                          <a:latin typeface="Cambria Math" panose="02040503050406030204" pitchFamily="18" charset="0"/>
                          <a:ea typeface="游明朝" panose="02020400000000000000" pitchFamily="18" charset="-128"/>
                        </a:rPr>
                        <m:t>=0</m:t>
                      </m:r>
                    </m:oMath>
                  </m:oMathPara>
                </a14:m>
                <a:endParaRPr lang="en-US" altLang="ja-JP" sz="2400" dirty="0">
                  <a:latin typeface="游明朝" panose="02020400000000000000" pitchFamily="18" charset="-128"/>
                  <a:ea typeface="游明朝" panose="02020400000000000000" pitchFamily="18" charset="-128"/>
                </a:endParaRPr>
              </a:p>
              <a:p>
                <a:pPr marL="0" indent="0">
                  <a:buNone/>
                </a:pPr>
                <a:r>
                  <a:rPr lang="en-US" altLang="ja-JP" sz="2400" dirty="0">
                    <a:latin typeface="游明朝" panose="02020400000000000000" pitchFamily="18" charset="-128"/>
                    <a:ea typeface="游明朝" panose="02020400000000000000" pitchFamily="18" charset="-128"/>
                  </a:rPr>
                  <a:t>					</a:t>
                </a:r>
                <a:r>
                  <a:rPr lang="ja-JP" altLang="en-US" sz="2400" dirty="0">
                    <a:latin typeface="游明朝" panose="02020400000000000000" pitchFamily="18" charset="-128"/>
                    <a:ea typeface="游明朝" panose="02020400000000000000" pitchFamily="18" charset="-128"/>
                  </a:rPr>
                  <a:t>と変形した方程式を解く</a:t>
                </a:r>
                <a:endParaRPr lang="en-US" altLang="ja-JP" sz="2400" dirty="0">
                  <a:latin typeface="游明朝" panose="02020400000000000000" pitchFamily="18" charset="-128"/>
                  <a:ea typeface="游明朝" panose="02020400000000000000" pitchFamily="18" charset="-128"/>
                </a:endParaRPr>
              </a:p>
              <a:p>
                <a:pPr marL="0" indent="0">
                  <a:buNone/>
                </a:pPr>
                <a:endParaRPr lang="en-US" altLang="ja-JP" sz="2400" dirty="0">
                  <a:latin typeface="游明朝" panose="02020400000000000000" pitchFamily="18" charset="-128"/>
                  <a:ea typeface="游明朝" panose="02020400000000000000" pitchFamily="18" charset="-128"/>
                </a:endParaRPr>
              </a:p>
              <a:p>
                <a:pPr marL="0" indent="0">
                  <a:buNone/>
                </a:pPr>
                <a:endParaRPr lang="en-US" altLang="ja-JP" sz="2400" dirty="0">
                  <a:latin typeface="游明朝" panose="02020400000000000000" pitchFamily="18" charset="-128"/>
                  <a:ea typeface="游明朝" panose="02020400000000000000" pitchFamily="18" charset="-128"/>
                </a:endParaRPr>
              </a:p>
            </p:txBody>
          </p:sp>
        </mc:Choice>
        <mc:Fallback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E28381EC-519A-4A56-A509-7063CC47E79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2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23ACA39E-2829-473E-8FBF-61A17625B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78BB1-6FD2-4067-B326-8DA54485A403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861768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ユーザー定義 1">
      <a:majorFont>
        <a:latin typeface="Calibri Light"/>
        <a:ea typeface="游ゴシック"/>
        <a:cs typeface=""/>
      </a:majorFont>
      <a:minorFont>
        <a:latin typeface="Times New Roman"/>
        <a:ea typeface="游明朝"/>
        <a:cs typeface="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20136</TotalTime>
  <Words>1132</Words>
  <Application>Microsoft Office PowerPoint</Application>
  <PresentationFormat>ワイド画面</PresentationFormat>
  <Paragraphs>170</Paragraphs>
  <Slides>14</Slides>
  <Notes>14</Notes>
  <HiddenSlides>1</HiddenSlides>
  <MMClips>0</MMClips>
  <ScaleCrop>false</ScaleCrop>
  <HeadingPairs>
    <vt:vector size="6" baseType="variant">
      <vt:variant>
        <vt:lpstr>使用されているフォント</vt:lpstr>
      </vt:variant>
      <vt:variant>
        <vt:i4>7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14</vt:i4>
      </vt:variant>
    </vt:vector>
  </HeadingPairs>
  <TitlesOfParts>
    <vt:vector size="22" baseType="lpstr">
      <vt:lpstr>游ゴシック</vt:lpstr>
      <vt:lpstr>游明朝</vt:lpstr>
      <vt:lpstr>游明朝 Light</vt:lpstr>
      <vt:lpstr>Arial</vt:lpstr>
      <vt:lpstr>Calibri Light</vt:lpstr>
      <vt:lpstr>Cambria Math</vt:lpstr>
      <vt:lpstr>Times New Roman</vt:lpstr>
      <vt:lpstr>Office Theme</vt:lpstr>
      <vt:lpstr>CFD勉強会</vt:lpstr>
      <vt:lpstr>授業の内容</vt:lpstr>
      <vt:lpstr>目次</vt:lpstr>
      <vt:lpstr>2.0 偏微分方程式（PDE）の分類</vt:lpstr>
      <vt:lpstr>2.1 放物型方程式の数値解法（1/2）</vt:lpstr>
      <vt:lpstr>2.1 放物型方程式の数値解法（2/2）</vt:lpstr>
      <vt:lpstr>2.2 双曲型方程式の数値解法（1/2）</vt:lpstr>
      <vt:lpstr>2.2 双曲型方程式の数値解法（2/2）</vt:lpstr>
      <vt:lpstr>2.3 楕円型方程式の数値解法（1/2）</vt:lpstr>
      <vt:lpstr>2.3 楕円型方程式の数値解法（2/2）</vt:lpstr>
      <vt:lpstr>2.4 まとめ</vt:lpstr>
      <vt:lpstr>2.5 移流方程式ソルバーの流れ</vt:lpstr>
      <vt:lpstr>2.6 課題</vt:lpstr>
      <vt:lpstr>1.1 有限差分法・有限体積法（2/）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進捗報告</dc:title>
  <dc:creator>Takoyaki Akira</dc:creator>
  <cp:lastModifiedBy>Takoyaki Akira</cp:lastModifiedBy>
  <cp:revision>618</cp:revision>
  <dcterms:created xsi:type="dcterms:W3CDTF">2019-05-13T18:43:53Z</dcterms:created>
  <dcterms:modified xsi:type="dcterms:W3CDTF">2020-02-24T17:26:02Z</dcterms:modified>
</cp:coreProperties>
</file>